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sldIdLst>
    <p:sldId id="256" r:id="rId2"/>
    <p:sldId id="275" r:id="rId3"/>
    <p:sldId id="276"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guyễn Thành" initials="NT" lastIdx="2" clrIdx="0">
    <p:extLst>
      <p:ext uri="{19B8F6BF-5375-455C-9EA6-DF929625EA0E}">
        <p15:presenceInfo xmlns:p15="http://schemas.microsoft.com/office/powerpoint/2012/main" userId="69288cdd920cfd8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B35C7C3-A0FB-496E-BEAD-C65B099DF72D}" type="datetimeFigureOut">
              <a:rPr lang="vi-VN" smtClean="0"/>
              <a:t>26/12/2023</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E4B5E362-469B-43B9-A133-178F0BAD0EDC}" type="slidenum">
              <a:rPr lang="vi-VN" smtClean="0"/>
              <a:t>‹#›</a:t>
            </a:fld>
            <a:endParaRPr lang="vi-VN"/>
          </a:p>
        </p:txBody>
      </p:sp>
    </p:spTree>
    <p:extLst>
      <p:ext uri="{BB962C8B-B14F-4D97-AF65-F5344CB8AC3E}">
        <p14:creationId xmlns:p14="http://schemas.microsoft.com/office/powerpoint/2010/main" val="1575926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35C7C3-A0FB-496E-BEAD-C65B099DF72D}" type="datetimeFigureOut">
              <a:rPr lang="vi-VN" smtClean="0"/>
              <a:t>26/12/2023</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E4B5E362-469B-43B9-A133-178F0BAD0EDC}" type="slidenum">
              <a:rPr lang="vi-VN" smtClean="0"/>
              <a:t>‹#›</a:t>
            </a:fld>
            <a:endParaRPr lang="vi-VN"/>
          </a:p>
        </p:txBody>
      </p:sp>
    </p:spTree>
    <p:extLst>
      <p:ext uri="{BB962C8B-B14F-4D97-AF65-F5344CB8AC3E}">
        <p14:creationId xmlns:p14="http://schemas.microsoft.com/office/powerpoint/2010/main" val="30387198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35C7C3-A0FB-496E-BEAD-C65B099DF72D}" type="datetimeFigureOut">
              <a:rPr lang="vi-VN" smtClean="0"/>
              <a:t>26/12/2023</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E4B5E362-469B-43B9-A133-178F0BAD0EDC}" type="slidenum">
              <a:rPr lang="vi-VN" smtClean="0"/>
              <a:t>‹#›</a:t>
            </a:fld>
            <a:endParaRPr lang="vi-VN"/>
          </a:p>
        </p:txBody>
      </p:sp>
    </p:spTree>
    <p:extLst>
      <p:ext uri="{BB962C8B-B14F-4D97-AF65-F5344CB8AC3E}">
        <p14:creationId xmlns:p14="http://schemas.microsoft.com/office/powerpoint/2010/main" val="29093109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35C7C3-A0FB-496E-BEAD-C65B099DF72D}" type="datetimeFigureOut">
              <a:rPr lang="vi-VN" smtClean="0"/>
              <a:t>26/12/2023</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E4B5E362-469B-43B9-A133-178F0BAD0EDC}" type="slidenum">
              <a:rPr lang="vi-VN" smtClean="0"/>
              <a:t>‹#›</a:t>
            </a:fld>
            <a:endParaRPr lang="vi-VN"/>
          </a:p>
        </p:txBody>
      </p:sp>
    </p:spTree>
    <p:extLst>
      <p:ext uri="{BB962C8B-B14F-4D97-AF65-F5344CB8AC3E}">
        <p14:creationId xmlns:p14="http://schemas.microsoft.com/office/powerpoint/2010/main" val="8826411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B35C7C3-A0FB-496E-BEAD-C65B099DF72D}" type="datetimeFigureOut">
              <a:rPr lang="vi-VN" smtClean="0"/>
              <a:t>26/12/2023</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E4B5E362-469B-43B9-A133-178F0BAD0EDC}" type="slidenum">
              <a:rPr lang="vi-VN" smtClean="0"/>
              <a:t>‹#›</a:t>
            </a:fld>
            <a:endParaRPr lang="vi-VN"/>
          </a:p>
        </p:txBody>
      </p:sp>
    </p:spTree>
    <p:extLst>
      <p:ext uri="{BB962C8B-B14F-4D97-AF65-F5344CB8AC3E}">
        <p14:creationId xmlns:p14="http://schemas.microsoft.com/office/powerpoint/2010/main" val="15622454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35C7C3-A0FB-496E-BEAD-C65B099DF72D}" type="datetimeFigureOut">
              <a:rPr lang="vi-VN" smtClean="0"/>
              <a:t>26/12/2023</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E4B5E362-469B-43B9-A133-178F0BAD0EDC}" type="slidenum">
              <a:rPr lang="vi-VN" smtClean="0"/>
              <a:t>‹#›</a:t>
            </a:fld>
            <a:endParaRPr lang="vi-VN"/>
          </a:p>
        </p:txBody>
      </p:sp>
    </p:spTree>
    <p:extLst>
      <p:ext uri="{BB962C8B-B14F-4D97-AF65-F5344CB8AC3E}">
        <p14:creationId xmlns:p14="http://schemas.microsoft.com/office/powerpoint/2010/main" val="41902578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35C7C3-A0FB-496E-BEAD-C65B099DF72D}" type="datetimeFigureOut">
              <a:rPr lang="vi-VN" smtClean="0"/>
              <a:t>26/12/2023</a:t>
            </a:fld>
            <a:endParaRPr lang="vi-VN"/>
          </a:p>
        </p:txBody>
      </p:sp>
      <p:sp>
        <p:nvSpPr>
          <p:cNvPr id="8" name="Footer Placeholder 7"/>
          <p:cNvSpPr>
            <a:spLocks noGrp="1"/>
          </p:cNvSpPr>
          <p:nvPr>
            <p:ph type="ftr" sz="quarter" idx="11"/>
          </p:nvPr>
        </p:nvSpPr>
        <p:spPr/>
        <p:txBody>
          <a:bodyPr/>
          <a:lstStyle/>
          <a:p>
            <a:endParaRPr lang="vi-VN"/>
          </a:p>
        </p:txBody>
      </p:sp>
      <p:sp>
        <p:nvSpPr>
          <p:cNvPr id="9" name="Slide Number Placeholder 8"/>
          <p:cNvSpPr>
            <a:spLocks noGrp="1"/>
          </p:cNvSpPr>
          <p:nvPr>
            <p:ph type="sldNum" sz="quarter" idx="12"/>
          </p:nvPr>
        </p:nvSpPr>
        <p:spPr/>
        <p:txBody>
          <a:bodyPr/>
          <a:lstStyle/>
          <a:p>
            <a:fld id="{E4B5E362-469B-43B9-A133-178F0BAD0EDC}" type="slidenum">
              <a:rPr lang="vi-VN" smtClean="0"/>
              <a:t>‹#›</a:t>
            </a:fld>
            <a:endParaRPr lang="vi-VN"/>
          </a:p>
        </p:txBody>
      </p:sp>
    </p:spTree>
    <p:extLst>
      <p:ext uri="{BB962C8B-B14F-4D97-AF65-F5344CB8AC3E}">
        <p14:creationId xmlns:p14="http://schemas.microsoft.com/office/powerpoint/2010/main" val="13004049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35C7C3-A0FB-496E-BEAD-C65B099DF72D}" type="datetimeFigureOut">
              <a:rPr lang="vi-VN" smtClean="0"/>
              <a:t>26/12/2023</a:t>
            </a:fld>
            <a:endParaRPr lang="vi-VN"/>
          </a:p>
        </p:txBody>
      </p:sp>
      <p:sp>
        <p:nvSpPr>
          <p:cNvPr id="4" name="Footer Placeholder 3"/>
          <p:cNvSpPr>
            <a:spLocks noGrp="1"/>
          </p:cNvSpPr>
          <p:nvPr>
            <p:ph type="ftr" sz="quarter" idx="11"/>
          </p:nvPr>
        </p:nvSpPr>
        <p:spPr/>
        <p:txBody>
          <a:bodyPr/>
          <a:lstStyle/>
          <a:p>
            <a:endParaRPr lang="vi-VN"/>
          </a:p>
        </p:txBody>
      </p:sp>
      <p:sp>
        <p:nvSpPr>
          <p:cNvPr id="5" name="Slide Number Placeholder 4"/>
          <p:cNvSpPr>
            <a:spLocks noGrp="1"/>
          </p:cNvSpPr>
          <p:nvPr>
            <p:ph type="sldNum" sz="quarter" idx="12"/>
          </p:nvPr>
        </p:nvSpPr>
        <p:spPr/>
        <p:txBody>
          <a:bodyPr/>
          <a:lstStyle/>
          <a:p>
            <a:fld id="{E4B5E362-469B-43B9-A133-178F0BAD0EDC}" type="slidenum">
              <a:rPr lang="vi-VN" smtClean="0"/>
              <a:t>‹#›</a:t>
            </a:fld>
            <a:endParaRPr lang="vi-VN"/>
          </a:p>
        </p:txBody>
      </p:sp>
    </p:spTree>
    <p:extLst>
      <p:ext uri="{BB962C8B-B14F-4D97-AF65-F5344CB8AC3E}">
        <p14:creationId xmlns:p14="http://schemas.microsoft.com/office/powerpoint/2010/main" val="698775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35C7C3-A0FB-496E-BEAD-C65B099DF72D}" type="datetimeFigureOut">
              <a:rPr lang="vi-VN" smtClean="0"/>
              <a:t>26/12/2023</a:t>
            </a:fld>
            <a:endParaRPr lang="vi-VN"/>
          </a:p>
        </p:txBody>
      </p:sp>
      <p:sp>
        <p:nvSpPr>
          <p:cNvPr id="3" name="Footer Placeholder 2"/>
          <p:cNvSpPr>
            <a:spLocks noGrp="1"/>
          </p:cNvSpPr>
          <p:nvPr>
            <p:ph type="ftr" sz="quarter" idx="11"/>
          </p:nvPr>
        </p:nvSpPr>
        <p:spPr/>
        <p:txBody>
          <a:bodyPr/>
          <a:lstStyle/>
          <a:p>
            <a:endParaRPr lang="vi-VN"/>
          </a:p>
        </p:txBody>
      </p:sp>
      <p:sp>
        <p:nvSpPr>
          <p:cNvPr id="4" name="Slide Number Placeholder 3"/>
          <p:cNvSpPr>
            <a:spLocks noGrp="1"/>
          </p:cNvSpPr>
          <p:nvPr>
            <p:ph type="sldNum" sz="quarter" idx="12"/>
          </p:nvPr>
        </p:nvSpPr>
        <p:spPr/>
        <p:txBody>
          <a:bodyPr/>
          <a:lstStyle/>
          <a:p>
            <a:fld id="{E4B5E362-469B-43B9-A133-178F0BAD0EDC}" type="slidenum">
              <a:rPr lang="vi-VN" smtClean="0"/>
              <a:t>‹#›</a:t>
            </a:fld>
            <a:endParaRPr lang="vi-VN"/>
          </a:p>
        </p:txBody>
      </p:sp>
    </p:spTree>
    <p:extLst>
      <p:ext uri="{BB962C8B-B14F-4D97-AF65-F5344CB8AC3E}">
        <p14:creationId xmlns:p14="http://schemas.microsoft.com/office/powerpoint/2010/main" val="15425153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B35C7C3-A0FB-496E-BEAD-C65B099DF72D}" type="datetimeFigureOut">
              <a:rPr lang="vi-VN" smtClean="0"/>
              <a:t>26/12/2023</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E4B5E362-469B-43B9-A133-178F0BAD0EDC}" type="slidenum">
              <a:rPr lang="vi-VN" smtClean="0"/>
              <a:t>‹#›</a:t>
            </a:fld>
            <a:endParaRPr lang="vi-VN"/>
          </a:p>
        </p:txBody>
      </p:sp>
    </p:spTree>
    <p:extLst>
      <p:ext uri="{BB962C8B-B14F-4D97-AF65-F5344CB8AC3E}">
        <p14:creationId xmlns:p14="http://schemas.microsoft.com/office/powerpoint/2010/main" val="38859494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B35C7C3-A0FB-496E-BEAD-C65B099DF72D}" type="datetimeFigureOut">
              <a:rPr lang="vi-VN" smtClean="0"/>
              <a:t>26/12/2023</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E4B5E362-469B-43B9-A133-178F0BAD0EDC}" type="slidenum">
              <a:rPr lang="vi-VN" smtClean="0"/>
              <a:t>‹#›</a:t>
            </a:fld>
            <a:endParaRPr lang="vi-VN"/>
          </a:p>
        </p:txBody>
      </p:sp>
    </p:spTree>
    <p:extLst>
      <p:ext uri="{BB962C8B-B14F-4D97-AF65-F5344CB8AC3E}">
        <p14:creationId xmlns:p14="http://schemas.microsoft.com/office/powerpoint/2010/main" val="36868797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35C7C3-A0FB-496E-BEAD-C65B099DF72D}" type="datetimeFigureOut">
              <a:rPr lang="vi-VN" smtClean="0"/>
              <a:t>26/12/2023</a:t>
            </a:fld>
            <a:endParaRPr lang="vi-V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vi-V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B5E362-469B-43B9-A133-178F0BAD0EDC}" type="slidenum">
              <a:rPr lang="vi-VN" smtClean="0"/>
              <a:t>‹#›</a:t>
            </a:fld>
            <a:endParaRPr lang="vi-VN"/>
          </a:p>
        </p:txBody>
      </p:sp>
    </p:spTree>
    <p:extLst>
      <p:ext uri="{BB962C8B-B14F-4D97-AF65-F5344CB8AC3E}">
        <p14:creationId xmlns:p14="http://schemas.microsoft.com/office/powerpoint/2010/main" val="4245319139"/>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en.wikipedia.org/wiki/Relational_database_management_system" TargetMode="Externa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FDB8CFF3-B227-E876-FD8C-7BFDA55DDD06}"/>
              </a:ext>
            </a:extLst>
          </p:cNvPr>
          <p:cNvSpPr>
            <a:spLocks noGrp="1"/>
          </p:cNvSpPr>
          <p:nvPr>
            <p:ph type="ctrTitle"/>
          </p:nvPr>
        </p:nvSpPr>
        <p:spPr>
          <a:xfrm>
            <a:off x="1463488" y="457200"/>
            <a:ext cx="9144000" cy="840442"/>
          </a:xfrm>
        </p:spPr>
        <p:txBody>
          <a:bodyPr>
            <a:normAutofit fontScale="90000"/>
          </a:bodyPr>
          <a:lstStyle/>
          <a:p>
            <a:pPr algn="ctr">
              <a:lnSpc>
                <a:spcPct val="150000"/>
              </a:lnSpc>
            </a:pPr>
            <a:r>
              <a:rPr lang="en-US" sz="1800" b="1">
                <a:effectLst/>
                <a:latin typeface="Times New Roman" panose="02020603050405020304" pitchFamily="18" charset="0"/>
                <a:ea typeface="Times New Roman" panose="02020603050405020304" pitchFamily="18" charset="0"/>
              </a:rPr>
              <a:t>THỰC TẬP ĐỒ ÁN CƠ SỞ NGÀNH </a:t>
            </a:r>
            <a:br>
              <a:rPr lang="vi-VN" sz="1800">
                <a:effectLst/>
                <a:latin typeface="Times New Roman" panose="02020603050405020304" pitchFamily="18" charset="0"/>
                <a:ea typeface="Times New Roman" panose="02020603050405020304" pitchFamily="18" charset="0"/>
              </a:rPr>
            </a:br>
            <a:r>
              <a:rPr lang="en-US" sz="1800" b="1">
                <a:effectLst/>
                <a:latin typeface="Times New Roman" panose="02020603050405020304" pitchFamily="18" charset="0"/>
                <a:ea typeface="Times New Roman" panose="02020603050405020304" pitchFamily="18" charset="0"/>
              </a:rPr>
              <a:t>HỌC KỲ 1, NĂM HỌC 2023-2024</a:t>
            </a:r>
            <a:endParaRPr lang="vi-VN" sz="1800">
              <a:effectLst/>
              <a:latin typeface="Times New Roman" panose="02020603050405020304" pitchFamily="18" charset="0"/>
              <a:ea typeface="Times New Roman" panose="02020603050405020304" pitchFamily="18" charset="0"/>
            </a:endParaRPr>
          </a:p>
        </p:txBody>
      </p:sp>
      <p:sp>
        <p:nvSpPr>
          <p:cNvPr id="3" name="Tiêu đề phụ 2">
            <a:extLst>
              <a:ext uri="{FF2B5EF4-FFF2-40B4-BE49-F238E27FC236}">
                <a16:creationId xmlns:a16="http://schemas.microsoft.com/office/drawing/2014/main" id="{3F9235B5-4F7F-1AA1-BCAB-1A7ADA5F04DE}"/>
              </a:ext>
            </a:extLst>
          </p:cNvPr>
          <p:cNvSpPr>
            <a:spLocks noGrp="1"/>
          </p:cNvSpPr>
          <p:nvPr>
            <p:ph type="subTitle" idx="1"/>
          </p:nvPr>
        </p:nvSpPr>
        <p:spPr>
          <a:xfrm>
            <a:off x="1524000" y="1808301"/>
            <a:ext cx="9144000" cy="760087"/>
          </a:xfrm>
        </p:spPr>
        <p:txBody>
          <a:bodyPr>
            <a:normAutofit/>
          </a:bodyPr>
          <a:lstStyle/>
          <a:p>
            <a:r>
              <a:rPr lang="en-US" sz="4000" b="1" err="1">
                <a:effectLst/>
                <a:latin typeface="Times New Roman" panose="02020603050405020304" pitchFamily="18" charset="0"/>
                <a:ea typeface="Times New Roman" panose="02020603050405020304" pitchFamily="18" charset="0"/>
              </a:rPr>
              <a:t>Xây</a:t>
            </a:r>
            <a:r>
              <a:rPr lang="en-US" sz="4000" b="1">
                <a:effectLst/>
                <a:latin typeface="Times New Roman" panose="02020603050405020304" pitchFamily="18" charset="0"/>
                <a:ea typeface="Times New Roman" panose="02020603050405020304" pitchFamily="18" charset="0"/>
              </a:rPr>
              <a:t> </a:t>
            </a:r>
            <a:r>
              <a:rPr lang="en-US" sz="4000" b="1" err="1">
                <a:effectLst/>
                <a:latin typeface="Times New Roman" panose="02020603050405020304" pitchFamily="18" charset="0"/>
                <a:ea typeface="Times New Roman" panose="02020603050405020304" pitchFamily="18" charset="0"/>
              </a:rPr>
              <a:t>dựng</a:t>
            </a:r>
            <a:r>
              <a:rPr lang="en-US" sz="4000" b="1">
                <a:effectLst/>
                <a:latin typeface="Times New Roman" panose="02020603050405020304" pitchFamily="18" charset="0"/>
                <a:ea typeface="Times New Roman" panose="02020603050405020304" pitchFamily="18" charset="0"/>
              </a:rPr>
              <a:t> website </a:t>
            </a:r>
            <a:r>
              <a:rPr lang="en-US" sz="4000" b="1" err="1">
                <a:effectLst/>
                <a:latin typeface="Times New Roman" panose="02020603050405020304" pitchFamily="18" charset="0"/>
                <a:ea typeface="Times New Roman" panose="02020603050405020304" pitchFamily="18" charset="0"/>
              </a:rPr>
              <a:t>bán</a:t>
            </a:r>
            <a:r>
              <a:rPr lang="en-US" sz="4000" b="1">
                <a:effectLst/>
                <a:latin typeface="Times New Roman" panose="02020603050405020304" pitchFamily="18" charset="0"/>
                <a:ea typeface="Times New Roman" panose="02020603050405020304" pitchFamily="18" charset="0"/>
              </a:rPr>
              <a:t> </a:t>
            </a:r>
            <a:r>
              <a:rPr lang="en-US" sz="4000" b="1" err="1">
                <a:effectLst/>
                <a:latin typeface="Times New Roman" panose="02020603050405020304" pitchFamily="18" charset="0"/>
                <a:ea typeface="Times New Roman" panose="02020603050405020304" pitchFamily="18" charset="0"/>
              </a:rPr>
              <a:t>máy</a:t>
            </a:r>
            <a:r>
              <a:rPr lang="en-US" sz="4000" b="1">
                <a:effectLst/>
                <a:latin typeface="Times New Roman" panose="02020603050405020304" pitchFamily="18" charset="0"/>
                <a:ea typeface="Times New Roman" panose="02020603050405020304" pitchFamily="18" charset="0"/>
              </a:rPr>
              <a:t> </a:t>
            </a:r>
            <a:r>
              <a:rPr lang="en-US" sz="4000" b="1" err="1">
                <a:effectLst/>
                <a:latin typeface="Times New Roman" panose="02020603050405020304" pitchFamily="18" charset="0"/>
                <a:ea typeface="Times New Roman" panose="02020603050405020304" pitchFamily="18" charset="0"/>
              </a:rPr>
              <a:t>tính</a:t>
            </a:r>
            <a:endParaRPr lang="vi-VN" sz="4000">
              <a:effectLst/>
              <a:latin typeface="Times New Roman" panose="02020603050405020304" pitchFamily="18" charset="0"/>
              <a:ea typeface="Times New Roman" panose="02020603050405020304" pitchFamily="18" charset="0"/>
            </a:endParaRPr>
          </a:p>
          <a:p>
            <a:endParaRPr lang="vi-VN"/>
          </a:p>
        </p:txBody>
      </p:sp>
      <p:sp>
        <p:nvSpPr>
          <p:cNvPr id="4" name="Hộp Văn bản 3">
            <a:extLst>
              <a:ext uri="{FF2B5EF4-FFF2-40B4-BE49-F238E27FC236}">
                <a16:creationId xmlns:a16="http://schemas.microsoft.com/office/drawing/2014/main" id="{3C2E5F76-8B9C-265C-672D-DF7285E0858E}"/>
              </a:ext>
            </a:extLst>
          </p:cNvPr>
          <p:cNvSpPr txBox="1"/>
          <p:nvPr/>
        </p:nvSpPr>
        <p:spPr>
          <a:xfrm>
            <a:off x="1262129" y="3580327"/>
            <a:ext cx="2595094" cy="923330"/>
          </a:xfrm>
          <a:prstGeom prst="rect">
            <a:avLst/>
          </a:prstGeom>
          <a:noFill/>
        </p:spPr>
        <p:txBody>
          <a:bodyPr wrap="square" rtlCol="0">
            <a:spAutoFit/>
          </a:bodyPr>
          <a:lstStyle/>
          <a:p>
            <a:r>
              <a:rPr lang="en-US" sz="1800" i="1" err="1">
                <a:effectLst/>
                <a:latin typeface="Times New Roman" panose="02020603050405020304" pitchFamily="18" charset="0"/>
                <a:ea typeface="Times New Roman" panose="02020603050405020304" pitchFamily="18" charset="0"/>
              </a:rPr>
              <a:t>Giáo</a:t>
            </a:r>
            <a:r>
              <a:rPr lang="en-US" sz="1800" i="1">
                <a:effectLst/>
                <a:latin typeface="Times New Roman" panose="02020603050405020304" pitchFamily="18" charset="0"/>
                <a:ea typeface="Times New Roman" panose="02020603050405020304" pitchFamily="18" charset="0"/>
              </a:rPr>
              <a:t> </a:t>
            </a:r>
            <a:r>
              <a:rPr lang="en-US" sz="1800" i="1" err="1">
                <a:effectLst/>
                <a:latin typeface="Times New Roman" panose="02020603050405020304" pitchFamily="18" charset="0"/>
                <a:ea typeface="Times New Roman" panose="02020603050405020304" pitchFamily="18" charset="0"/>
              </a:rPr>
              <a:t>viên</a:t>
            </a:r>
            <a:r>
              <a:rPr lang="en-US" sz="1800" i="1">
                <a:effectLst/>
                <a:latin typeface="Times New Roman" panose="02020603050405020304" pitchFamily="18" charset="0"/>
                <a:ea typeface="Times New Roman" panose="02020603050405020304" pitchFamily="18" charset="0"/>
              </a:rPr>
              <a:t> </a:t>
            </a:r>
            <a:r>
              <a:rPr lang="en-US" sz="1800" i="1" err="1">
                <a:effectLst/>
                <a:latin typeface="Times New Roman" panose="02020603050405020304" pitchFamily="18" charset="0"/>
                <a:ea typeface="Times New Roman" panose="02020603050405020304" pitchFamily="18" charset="0"/>
              </a:rPr>
              <a:t>hướng</a:t>
            </a:r>
            <a:r>
              <a:rPr lang="en-US" sz="1800" i="1">
                <a:effectLst/>
                <a:latin typeface="Times New Roman" panose="02020603050405020304" pitchFamily="18" charset="0"/>
                <a:ea typeface="Times New Roman" panose="02020603050405020304" pitchFamily="18" charset="0"/>
              </a:rPr>
              <a:t> </a:t>
            </a:r>
            <a:r>
              <a:rPr lang="en-US" sz="1800" i="1" err="1">
                <a:effectLst/>
                <a:latin typeface="Times New Roman" panose="02020603050405020304" pitchFamily="18" charset="0"/>
                <a:ea typeface="Times New Roman" panose="02020603050405020304" pitchFamily="18" charset="0"/>
              </a:rPr>
              <a:t>dẫn</a:t>
            </a:r>
            <a:r>
              <a:rPr lang="en-US" sz="1800" i="1">
                <a:effectLst/>
                <a:latin typeface="Times New Roman" panose="02020603050405020304" pitchFamily="18" charset="0"/>
                <a:ea typeface="Times New Roman" panose="02020603050405020304" pitchFamily="18" charset="0"/>
              </a:rPr>
              <a:t>:</a:t>
            </a:r>
            <a:endParaRPr lang="vi-VN" sz="1800">
              <a:effectLst/>
              <a:latin typeface="Times New Roman" panose="02020603050405020304" pitchFamily="18" charset="0"/>
              <a:ea typeface="Times New Roman" panose="02020603050405020304" pitchFamily="18" charset="0"/>
            </a:endParaRPr>
          </a:p>
          <a:p>
            <a:r>
              <a:rPr lang="en-US" sz="1800">
                <a:effectLst/>
                <a:latin typeface="Times New Roman" panose="02020603050405020304" pitchFamily="18" charset="0"/>
                <a:ea typeface="Times New Roman" panose="02020603050405020304" pitchFamily="18" charset="0"/>
              </a:rPr>
              <a:t>[</a:t>
            </a:r>
            <a:r>
              <a:rPr lang="en-US" sz="1800" err="1">
                <a:effectLst/>
                <a:latin typeface="Times New Roman" panose="02020603050405020304" pitchFamily="18" charset="0"/>
                <a:ea typeface="Times New Roman" panose="02020603050405020304" pitchFamily="18" charset="0"/>
              </a:rPr>
              <a:t>ThS</a:t>
            </a:r>
            <a:r>
              <a:rPr lang="en-US" sz="1800">
                <a:effectLst/>
                <a:latin typeface="Times New Roman" panose="02020603050405020304" pitchFamily="18" charset="0"/>
                <a:ea typeface="Times New Roman" panose="02020603050405020304" pitchFamily="18" charset="0"/>
              </a:rPr>
              <a:t>./TS.] Võ Thành C</a:t>
            </a:r>
            <a:endParaRPr lang="vi-VN" sz="1800">
              <a:effectLst/>
              <a:latin typeface="Times New Roman" panose="02020603050405020304" pitchFamily="18" charset="0"/>
              <a:ea typeface="Times New Roman" panose="02020603050405020304" pitchFamily="18" charset="0"/>
            </a:endParaRPr>
          </a:p>
          <a:p>
            <a:endParaRPr lang="vi-VN"/>
          </a:p>
        </p:txBody>
      </p:sp>
      <p:sp>
        <p:nvSpPr>
          <p:cNvPr id="5" name="Hộp Văn bản 4">
            <a:extLst>
              <a:ext uri="{FF2B5EF4-FFF2-40B4-BE49-F238E27FC236}">
                <a16:creationId xmlns:a16="http://schemas.microsoft.com/office/drawing/2014/main" id="{0B6EF8CB-57AF-DF7B-34A3-90826659CB90}"/>
              </a:ext>
            </a:extLst>
          </p:cNvPr>
          <p:cNvSpPr txBox="1"/>
          <p:nvPr/>
        </p:nvSpPr>
        <p:spPr>
          <a:xfrm>
            <a:off x="7765960" y="3580327"/>
            <a:ext cx="3127779" cy="1477328"/>
          </a:xfrm>
          <a:prstGeom prst="rect">
            <a:avLst/>
          </a:prstGeom>
          <a:noFill/>
        </p:spPr>
        <p:txBody>
          <a:bodyPr wrap="none" rtlCol="0">
            <a:spAutoFit/>
          </a:bodyPr>
          <a:lstStyle/>
          <a:p>
            <a:r>
              <a:rPr lang="en-US" sz="1800" i="1">
                <a:effectLst/>
                <a:latin typeface="Times New Roman" panose="02020603050405020304" pitchFamily="18" charset="0"/>
                <a:ea typeface="Times New Roman" panose="02020603050405020304" pitchFamily="18" charset="0"/>
              </a:rPr>
              <a:t>Sinh </a:t>
            </a:r>
            <a:r>
              <a:rPr lang="en-US" sz="1800" i="1" err="1">
                <a:effectLst/>
                <a:latin typeface="Times New Roman" panose="02020603050405020304" pitchFamily="18" charset="0"/>
                <a:ea typeface="Times New Roman" panose="02020603050405020304" pitchFamily="18" charset="0"/>
              </a:rPr>
              <a:t>viên</a:t>
            </a:r>
            <a:r>
              <a:rPr lang="en-US" sz="1800" i="1">
                <a:effectLst/>
                <a:latin typeface="Times New Roman" panose="02020603050405020304" pitchFamily="18" charset="0"/>
                <a:ea typeface="Times New Roman" panose="02020603050405020304" pitchFamily="18" charset="0"/>
              </a:rPr>
              <a:t> </a:t>
            </a:r>
            <a:r>
              <a:rPr lang="en-US" sz="1800" i="1" err="1">
                <a:effectLst/>
                <a:latin typeface="Times New Roman" panose="02020603050405020304" pitchFamily="18" charset="0"/>
                <a:ea typeface="Times New Roman" panose="02020603050405020304" pitchFamily="18" charset="0"/>
              </a:rPr>
              <a:t>thực</a:t>
            </a:r>
            <a:r>
              <a:rPr lang="en-US" sz="1800" i="1">
                <a:effectLst/>
                <a:latin typeface="Times New Roman" panose="02020603050405020304" pitchFamily="18" charset="0"/>
                <a:ea typeface="Times New Roman" panose="02020603050405020304" pitchFamily="18" charset="0"/>
              </a:rPr>
              <a:t> </a:t>
            </a:r>
            <a:r>
              <a:rPr lang="en-US" sz="1800" i="1" err="1">
                <a:effectLst/>
                <a:latin typeface="Times New Roman" panose="02020603050405020304" pitchFamily="18" charset="0"/>
                <a:ea typeface="Times New Roman" panose="02020603050405020304" pitchFamily="18" charset="0"/>
              </a:rPr>
              <a:t>hiện</a:t>
            </a:r>
            <a:r>
              <a:rPr lang="en-US" sz="1800" i="1">
                <a:effectLst/>
                <a:latin typeface="Times New Roman" panose="02020603050405020304" pitchFamily="18" charset="0"/>
                <a:ea typeface="Times New Roman" panose="02020603050405020304" pitchFamily="18" charset="0"/>
              </a:rPr>
              <a:t>:</a:t>
            </a:r>
            <a:endParaRPr lang="vi-VN" sz="1800">
              <a:effectLst/>
              <a:latin typeface="Times New Roman" panose="02020603050405020304" pitchFamily="18" charset="0"/>
              <a:ea typeface="Times New Roman" panose="02020603050405020304" pitchFamily="18" charset="0"/>
            </a:endParaRPr>
          </a:p>
          <a:p>
            <a:r>
              <a:rPr lang="en-US" sz="1800" err="1">
                <a:effectLst/>
                <a:latin typeface="Times New Roman" panose="02020603050405020304" pitchFamily="18" charset="0"/>
                <a:ea typeface="Times New Roman" panose="02020603050405020304" pitchFamily="18" charset="0"/>
              </a:rPr>
              <a:t>Họ</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tên</a:t>
            </a:r>
            <a:r>
              <a:rPr lang="en-US" sz="1800">
                <a:effectLst/>
                <a:latin typeface="Times New Roman" panose="02020603050405020304" pitchFamily="18" charset="0"/>
                <a:ea typeface="Times New Roman" panose="02020603050405020304" pitchFamily="18" charset="0"/>
              </a:rPr>
              <a:t>: Nguyễn Lâm Quốc Bảo</a:t>
            </a:r>
            <a:endParaRPr lang="vi-VN" sz="1800">
              <a:effectLst/>
              <a:latin typeface="Times New Roman" panose="02020603050405020304" pitchFamily="18" charset="0"/>
              <a:ea typeface="Times New Roman" panose="02020603050405020304" pitchFamily="18" charset="0"/>
            </a:endParaRPr>
          </a:p>
          <a:p>
            <a:r>
              <a:rPr lang="en-US" sz="1800">
                <a:effectLst/>
                <a:latin typeface="Times New Roman" panose="02020603050405020304" pitchFamily="18" charset="0"/>
                <a:ea typeface="Times New Roman" panose="02020603050405020304" pitchFamily="18" charset="0"/>
              </a:rPr>
              <a:t>MSSV:110121007</a:t>
            </a:r>
            <a:endParaRPr lang="vi-VN" sz="1800">
              <a:effectLst/>
              <a:latin typeface="Times New Roman" panose="02020603050405020304" pitchFamily="18" charset="0"/>
              <a:ea typeface="Times New Roman" panose="02020603050405020304" pitchFamily="18" charset="0"/>
            </a:endParaRPr>
          </a:p>
          <a:p>
            <a:r>
              <a:rPr lang="en-US" sz="1800">
                <a:effectLst/>
                <a:latin typeface="Times New Roman" panose="02020603050405020304" pitchFamily="18" charset="0"/>
                <a:ea typeface="Times New Roman" panose="02020603050405020304" pitchFamily="18" charset="0"/>
              </a:rPr>
              <a:t>Lớp:DA21TTA</a:t>
            </a:r>
            <a:endParaRPr lang="vi-VN" sz="1800">
              <a:effectLst/>
              <a:latin typeface="Times New Roman" panose="02020603050405020304" pitchFamily="18" charset="0"/>
              <a:ea typeface="Times New Roman" panose="02020603050405020304" pitchFamily="18" charset="0"/>
            </a:endParaRPr>
          </a:p>
          <a:p>
            <a:endParaRPr lang="vi-VN"/>
          </a:p>
        </p:txBody>
      </p:sp>
      <p:sp>
        <p:nvSpPr>
          <p:cNvPr id="6" name="Hộp Văn bản 5">
            <a:extLst>
              <a:ext uri="{FF2B5EF4-FFF2-40B4-BE49-F238E27FC236}">
                <a16:creationId xmlns:a16="http://schemas.microsoft.com/office/drawing/2014/main" id="{54CE5BFB-CC36-DD10-06A0-9DB3689EE244}"/>
              </a:ext>
            </a:extLst>
          </p:cNvPr>
          <p:cNvSpPr txBox="1"/>
          <p:nvPr/>
        </p:nvSpPr>
        <p:spPr>
          <a:xfrm>
            <a:off x="3935003" y="5754469"/>
            <a:ext cx="4923143" cy="646331"/>
          </a:xfrm>
          <a:prstGeom prst="rect">
            <a:avLst/>
          </a:prstGeom>
          <a:noFill/>
        </p:spPr>
        <p:txBody>
          <a:bodyPr wrap="none" rtlCol="0">
            <a:spAutoFit/>
          </a:bodyPr>
          <a:lstStyle/>
          <a:p>
            <a:r>
              <a:rPr lang="en-US" sz="1800" b="1" i="1" err="1">
                <a:effectLst/>
                <a:latin typeface="Times New Roman" panose="02020603050405020304" pitchFamily="18" charset="0"/>
                <a:ea typeface="Times New Roman" panose="02020603050405020304" pitchFamily="18" charset="0"/>
              </a:rPr>
              <a:t>Trà</a:t>
            </a:r>
            <a:r>
              <a:rPr lang="en-US" sz="1800" b="1" i="1">
                <a:effectLst/>
                <a:latin typeface="Times New Roman" panose="02020603050405020304" pitchFamily="18" charset="0"/>
                <a:ea typeface="Times New Roman" panose="02020603050405020304" pitchFamily="18" charset="0"/>
              </a:rPr>
              <a:t> Vinh, </a:t>
            </a:r>
            <a:r>
              <a:rPr lang="en-US" sz="1800" b="1" i="1" err="1">
                <a:effectLst/>
                <a:latin typeface="Times New Roman" panose="02020603050405020304" pitchFamily="18" charset="0"/>
                <a:ea typeface="Times New Roman" panose="02020603050405020304" pitchFamily="18" charset="0"/>
              </a:rPr>
              <a:t>tháng</a:t>
            </a:r>
            <a:r>
              <a:rPr lang="en-US" sz="1800" b="1" i="1">
                <a:effectLst/>
                <a:latin typeface="Times New Roman" panose="02020603050405020304" pitchFamily="18" charset="0"/>
                <a:ea typeface="Times New Roman" panose="02020603050405020304" pitchFamily="18" charset="0"/>
              </a:rPr>
              <a:t>…12…… </a:t>
            </a:r>
            <a:r>
              <a:rPr lang="en-US" sz="1800" b="1" i="1" err="1">
                <a:effectLst/>
                <a:latin typeface="Times New Roman" panose="02020603050405020304" pitchFamily="18" charset="0"/>
                <a:ea typeface="Times New Roman" panose="02020603050405020304" pitchFamily="18" charset="0"/>
              </a:rPr>
              <a:t>năm</a:t>
            </a:r>
            <a:r>
              <a:rPr lang="en-US" sz="1800" b="1" i="1">
                <a:effectLst/>
                <a:latin typeface="Times New Roman" panose="02020603050405020304" pitchFamily="18" charset="0"/>
                <a:ea typeface="Times New Roman" panose="02020603050405020304" pitchFamily="18" charset="0"/>
              </a:rPr>
              <a:t>……2023…….      </a:t>
            </a:r>
            <a:endParaRPr lang="vi-VN" sz="1800">
              <a:effectLst/>
              <a:latin typeface="Times New Roman" panose="02020603050405020304" pitchFamily="18" charset="0"/>
              <a:ea typeface="Times New Roman" panose="02020603050405020304" pitchFamily="18" charset="0"/>
            </a:endParaRPr>
          </a:p>
          <a:p>
            <a:endParaRPr lang="vi-VN"/>
          </a:p>
        </p:txBody>
      </p:sp>
    </p:spTree>
    <p:extLst>
      <p:ext uri="{BB962C8B-B14F-4D97-AF65-F5344CB8AC3E}">
        <p14:creationId xmlns:p14="http://schemas.microsoft.com/office/powerpoint/2010/main" val="169786795"/>
      </p:ext>
    </p:extLst>
  </p:cSld>
  <p:clrMapOvr>
    <a:masterClrMapping/>
  </p:clrMapOvr>
  <p:transition spd="med">
    <p:pull/>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22A6E27-1CE2-413A-A57B-3B117746E3D0}"/>
              </a:ext>
            </a:extLst>
          </p:cNvPr>
          <p:cNvSpPr>
            <a:spLocks noGrp="1"/>
          </p:cNvSpPr>
          <p:nvPr>
            <p:ph type="ctrTitle"/>
          </p:nvPr>
        </p:nvSpPr>
        <p:spPr>
          <a:xfrm>
            <a:off x="1524000" y="690920"/>
            <a:ext cx="9144000" cy="477837"/>
          </a:xfrm>
        </p:spPr>
        <p:txBody>
          <a:bodyPr>
            <a:noAutofit/>
          </a:bodyPr>
          <a:lstStyle/>
          <a:p>
            <a:r>
              <a:rPr lang="en-US" sz="3200" b="1">
                <a:latin typeface="Times New Roman" panose="02020603050405020304" pitchFamily="18" charset="0"/>
                <a:cs typeface="Times New Roman" panose="02020603050405020304" pitchFamily="18" charset="0"/>
              </a:rPr>
              <a:t>CHƯƠNG 3: HIỆN THỰC HÓA NGHIÊN CỨU</a:t>
            </a:r>
            <a:endParaRPr lang="vi-VN" sz="3200" b="1">
              <a:latin typeface="Times New Roman" panose="02020603050405020304" pitchFamily="18" charset="0"/>
              <a:cs typeface="Times New Roman" panose="02020603050405020304" pitchFamily="18" charset="0"/>
            </a:endParaRPr>
          </a:p>
        </p:txBody>
      </p:sp>
      <p:sp>
        <p:nvSpPr>
          <p:cNvPr id="3" name="Tiêu đề phụ 2">
            <a:extLst>
              <a:ext uri="{FF2B5EF4-FFF2-40B4-BE49-F238E27FC236}">
                <a16:creationId xmlns:a16="http://schemas.microsoft.com/office/drawing/2014/main" id="{328F48C6-5478-877A-6E77-92E98E072079}"/>
              </a:ext>
            </a:extLst>
          </p:cNvPr>
          <p:cNvSpPr>
            <a:spLocks noGrp="1"/>
          </p:cNvSpPr>
          <p:nvPr>
            <p:ph type="subTitle" idx="1"/>
          </p:nvPr>
        </p:nvSpPr>
        <p:spPr>
          <a:xfrm>
            <a:off x="829631" y="1482602"/>
            <a:ext cx="8320808" cy="573109"/>
          </a:xfrm>
        </p:spPr>
        <p:txBody>
          <a:bodyPr>
            <a:normAutofit/>
          </a:bodyPr>
          <a:lstStyle/>
          <a:p>
            <a:pPr lvl="1" algn="just"/>
            <a:r>
              <a:rPr lang="en-US" sz="2800" b="1">
                <a:latin typeface="Times New Roman" panose="02020603050405020304" pitchFamily="18" charset="0"/>
                <a:cs typeface="Times New Roman" panose="02020603050405020304" pitchFamily="18" charset="0"/>
              </a:rPr>
              <a:t>2. </a:t>
            </a:r>
            <a:r>
              <a:rPr lang="en-US" sz="2800" b="1" err="1">
                <a:latin typeface="Times New Roman" panose="02020603050405020304" pitchFamily="18" charset="0"/>
                <a:cs typeface="Times New Roman" panose="02020603050405020304" pitchFamily="18" charset="0"/>
              </a:rPr>
              <a:t>Tạo</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và</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thiết</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kế</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trang</a:t>
            </a:r>
            <a:r>
              <a:rPr lang="en-US" sz="2800" b="1">
                <a:latin typeface="Times New Roman" panose="02020603050405020304" pitchFamily="18" charset="0"/>
                <a:cs typeface="Times New Roman" panose="02020603050405020304" pitchFamily="18" charset="0"/>
              </a:rPr>
              <a:t> server </a:t>
            </a:r>
            <a:r>
              <a:rPr lang="en-US" sz="2800" b="1" err="1">
                <a:latin typeface="Times New Roman" panose="02020603050405020304" pitchFamily="18" charset="0"/>
                <a:cs typeface="Times New Roman" panose="02020603050405020304" pitchFamily="18" charset="0"/>
              </a:rPr>
              <a:t>cho</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ứng</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dụng</a:t>
            </a:r>
            <a:endParaRPr lang="en-US" sz="2800" b="1">
              <a:latin typeface="Times New Roman" panose="02020603050405020304" pitchFamily="18" charset="0"/>
              <a:cs typeface="Times New Roman" panose="02020603050405020304" pitchFamily="18" charset="0"/>
            </a:endParaRPr>
          </a:p>
          <a:p>
            <a:pPr lvl="1" algn="just"/>
            <a:endParaRPr lang="vi-VN" sz="2800"/>
          </a:p>
        </p:txBody>
      </p:sp>
      <p:sp>
        <p:nvSpPr>
          <p:cNvPr id="7" name="Hộp Văn bản 6">
            <a:extLst>
              <a:ext uri="{FF2B5EF4-FFF2-40B4-BE49-F238E27FC236}">
                <a16:creationId xmlns:a16="http://schemas.microsoft.com/office/drawing/2014/main" id="{58BBB235-8C4D-EE6C-448B-A993A6A1BA7B}"/>
              </a:ext>
            </a:extLst>
          </p:cNvPr>
          <p:cNvSpPr txBox="1"/>
          <p:nvPr/>
        </p:nvSpPr>
        <p:spPr>
          <a:xfrm>
            <a:off x="1117778" y="2055711"/>
            <a:ext cx="4419601" cy="369332"/>
          </a:xfrm>
          <a:prstGeom prst="rect">
            <a:avLst/>
          </a:prstGeom>
          <a:noFill/>
        </p:spPr>
        <p:txBody>
          <a:bodyPr wrap="square" rtlCol="0">
            <a:spAutoFit/>
          </a:bodyPr>
          <a:lstStyle/>
          <a:p>
            <a:pPr algn="just"/>
            <a:r>
              <a:rPr lang="en-US" err="1"/>
              <a:t>Thêm</a:t>
            </a:r>
            <a:r>
              <a:rPr lang="en-US"/>
              <a:t> </a:t>
            </a:r>
            <a:r>
              <a:rPr lang="en-US" err="1"/>
              <a:t>sản</a:t>
            </a:r>
            <a:r>
              <a:rPr lang="en-US"/>
              <a:t> </a:t>
            </a:r>
            <a:r>
              <a:rPr lang="en-US" err="1"/>
              <a:t>phẩm</a:t>
            </a:r>
            <a:r>
              <a:rPr lang="en-US"/>
              <a:t> </a:t>
            </a:r>
            <a:r>
              <a:rPr lang="en-US" err="1"/>
              <a:t>vào</a:t>
            </a:r>
            <a:r>
              <a:rPr lang="en-US"/>
              <a:t> </a:t>
            </a:r>
            <a:r>
              <a:rPr lang="en-US" err="1"/>
              <a:t>danh</a:t>
            </a:r>
            <a:r>
              <a:rPr lang="en-US"/>
              <a:t> </a:t>
            </a:r>
            <a:r>
              <a:rPr lang="en-US" err="1"/>
              <a:t>sách</a:t>
            </a:r>
            <a:r>
              <a:rPr lang="en-US"/>
              <a:t>.</a:t>
            </a:r>
            <a:endParaRPr lang="vi-VN"/>
          </a:p>
        </p:txBody>
      </p:sp>
      <p:sp>
        <p:nvSpPr>
          <p:cNvPr id="11" name="Hộp Văn bản 10">
            <a:extLst>
              <a:ext uri="{FF2B5EF4-FFF2-40B4-BE49-F238E27FC236}">
                <a16:creationId xmlns:a16="http://schemas.microsoft.com/office/drawing/2014/main" id="{35179F2C-31A5-EF15-BC4F-7D6278384884}"/>
              </a:ext>
            </a:extLst>
          </p:cNvPr>
          <p:cNvSpPr txBox="1"/>
          <p:nvPr/>
        </p:nvSpPr>
        <p:spPr>
          <a:xfrm>
            <a:off x="6400800" y="2055711"/>
            <a:ext cx="4419601" cy="369332"/>
          </a:xfrm>
          <a:prstGeom prst="rect">
            <a:avLst/>
          </a:prstGeom>
          <a:noFill/>
        </p:spPr>
        <p:txBody>
          <a:bodyPr wrap="square" rtlCol="0">
            <a:spAutoFit/>
          </a:bodyPr>
          <a:lstStyle/>
          <a:p>
            <a:pPr algn="just"/>
            <a:r>
              <a:rPr lang="en-US"/>
              <a:t> </a:t>
            </a:r>
            <a:r>
              <a:rPr lang="en-US" err="1"/>
              <a:t>Thêm</a:t>
            </a:r>
            <a:r>
              <a:rPr lang="en-US"/>
              <a:t> </a:t>
            </a:r>
            <a:r>
              <a:rPr lang="en-US" err="1"/>
              <a:t>chức</a:t>
            </a:r>
            <a:r>
              <a:rPr lang="en-US"/>
              <a:t> </a:t>
            </a:r>
            <a:r>
              <a:rPr lang="en-US" err="1"/>
              <a:t>năng</a:t>
            </a:r>
            <a:r>
              <a:rPr lang="en-US"/>
              <a:t> </a:t>
            </a:r>
            <a:r>
              <a:rPr lang="en-US" err="1"/>
              <a:t>thêm</a:t>
            </a:r>
            <a:r>
              <a:rPr lang="en-US"/>
              <a:t>, </a:t>
            </a:r>
            <a:r>
              <a:rPr lang="en-US" err="1"/>
              <a:t>sửa</a:t>
            </a:r>
            <a:r>
              <a:rPr lang="en-US"/>
              <a:t>, </a:t>
            </a:r>
            <a:r>
              <a:rPr lang="en-US" err="1"/>
              <a:t>xóa</a:t>
            </a:r>
            <a:r>
              <a:rPr lang="en-US"/>
              <a:t> </a:t>
            </a:r>
            <a:r>
              <a:rPr lang="en-US" err="1"/>
              <a:t>sản</a:t>
            </a:r>
            <a:r>
              <a:rPr lang="en-US"/>
              <a:t> </a:t>
            </a:r>
            <a:r>
              <a:rPr lang="en-US" err="1"/>
              <a:t>phẩm</a:t>
            </a:r>
            <a:endParaRPr lang="vi-VN"/>
          </a:p>
        </p:txBody>
      </p:sp>
      <p:pic>
        <p:nvPicPr>
          <p:cNvPr id="4" name="Picture 1">
            <a:extLst>
              <a:ext uri="{FF2B5EF4-FFF2-40B4-BE49-F238E27FC236}">
                <a16:creationId xmlns:a16="http://schemas.microsoft.com/office/drawing/2014/main" id="{17BF5CCB-AC74-4A3E-966F-ACDDCD32F4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7971" y="2683389"/>
            <a:ext cx="5581650" cy="313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1">
            <a:extLst>
              <a:ext uri="{FF2B5EF4-FFF2-40B4-BE49-F238E27FC236}">
                <a16:creationId xmlns:a16="http://schemas.microsoft.com/office/drawing/2014/main" id="{476E0951-EAAF-4E01-8FE4-5181280D73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76772" y="2683389"/>
            <a:ext cx="5578475" cy="310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02356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circle(in)">
                                      <p:cBhvr>
                                        <p:cTn id="12" dur="20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circle(in)">
                                      <p:cBhvr>
                                        <p:cTn id="17"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22A6E27-1CE2-413A-A57B-3B117746E3D0}"/>
              </a:ext>
            </a:extLst>
          </p:cNvPr>
          <p:cNvSpPr>
            <a:spLocks noGrp="1"/>
          </p:cNvSpPr>
          <p:nvPr>
            <p:ph type="ctrTitle"/>
          </p:nvPr>
        </p:nvSpPr>
        <p:spPr>
          <a:xfrm>
            <a:off x="1524000" y="690920"/>
            <a:ext cx="9144000" cy="477837"/>
          </a:xfrm>
        </p:spPr>
        <p:txBody>
          <a:bodyPr>
            <a:noAutofit/>
          </a:bodyPr>
          <a:lstStyle/>
          <a:p>
            <a:r>
              <a:rPr lang="en-US" sz="3200" b="1">
                <a:latin typeface="Times New Roman" panose="02020603050405020304" pitchFamily="18" charset="0"/>
                <a:cs typeface="Times New Roman" panose="02020603050405020304" pitchFamily="18" charset="0"/>
              </a:rPr>
              <a:t>CHƯƠNG 3: HIỆN THỰC HÓA NGHIÊN CỨU</a:t>
            </a:r>
            <a:endParaRPr lang="vi-VN" sz="3200" b="1">
              <a:latin typeface="Times New Roman" panose="02020603050405020304" pitchFamily="18" charset="0"/>
              <a:cs typeface="Times New Roman" panose="02020603050405020304" pitchFamily="18" charset="0"/>
            </a:endParaRPr>
          </a:p>
        </p:txBody>
      </p:sp>
      <p:sp>
        <p:nvSpPr>
          <p:cNvPr id="3" name="Tiêu đề phụ 2">
            <a:extLst>
              <a:ext uri="{FF2B5EF4-FFF2-40B4-BE49-F238E27FC236}">
                <a16:creationId xmlns:a16="http://schemas.microsoft.com/office/drawing/2014/main" id="{328F48C6-5478-877A-6E77-92E98E072079}"/>
              </a:ext>
            </a:extLst>
          </p:cNvPr>
          <p:cNvSpPr>
            <a:spLocks noGrp="1"/>
          </p:cNvSpPr>
          <p:nvPr>
            <p:ph type="subTitle" idx="1"/>
          </p:nvPr>
        </p:nvSpPr>
        <p:spPr>
          <a:xfrm>
            <a:off x="829631" y="1482602"/>
            <a:ext cx="8320808" cy="573109"/>
          </a:xfrm>
        </p:spPr>
        <p:txBody>
          <a:bodyPr>
            <a:normAutofit/>
          </a:bodyPr>
          <a:lstStyle/>
          <a:p>
            <a:pPr lvl="1" algn="just"/>
            <a:r>
              <a:rPr lang="en-US" sz="2800" b="1">
                <a:latin typeface="Times New Roman" panose="02020603050405020304" pitchFamily="18" charset="0"/>
                <a:cs typeface="Times New Roman" panose="02020603050405020304" pitchFamily="18" charset="0"/>
              </a:rPr>
              <a:t>3. </a:t>
            </a:r>
            <a:r>
              <a:rPr lang="en-US" sz="2800" b="1" err="1">
                <a:latin typeface="Times New Roman" panose="02020603050405020304" pitchFamily="18" charset="0"/>
                <a:cs typeface="Times New Roman" panose="02020603050405020304" pitchFamily="18" charset="0"/>
              </a:rPr>
              <a:t>Tạo</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thiết</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kế</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trang</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giao</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diện</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trên</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reactjs</a:t>
            </a:r>
            <a:endParaRPr lang="vi-VN" sz="2800"/>
          </a:p>
        </p:txBody>
      </p:sp>
      <p:sp>
        <p:nvSpPr>
          <p:cNvPr id="11" name="Hộp Văn bản 10">
            <a:extLst>
              <a:ext uri="{FF2B5EF4-FFF2-40B4-BE49-F238E27FC236}">
                <a16:creationId xmlns:a16="http://schemas.microsoft.com/office/drawing/2014/main" id="{35179F2C-31A5-EF15-BC4F-7D6278384884}"/>
              </a:ext>
            </a:extLst>
          </p:cNvPr>
          <p:cNvSpPr txBox="1"/>
          <p:nvPr/>
        </p:nvSpPr>
        <p:spPr>
          <a:xfrm>
            <a:off x="6400800" y="2055711"/>
            <a:ext cx="4419601" cy="369332"/>
          </a:xfrm>
          <a:prstGeom prst="rect">
            <a:avLst/>
          </a:prstGeom>
          <a:noFill/>
        </p:spPr>
        <p:txBody>
          <a:bodyPr wrap="square" rtlCol="0">
            <a:spAutoFit/>
          </a:bodyPr>
          <a:lstStyle/>
          <a:p>
            <a:pPr algn="just"/>
            <a:r>
              <a:rPr lang="en-US"/>
              <a:t> </a:t>
            </a:r>
            <a:r>
              <a:rPr lang="en-US" err="1"/>
              <a:t>Thiết</a:t>
            </a:r>
            <a:r>
              <a:rPr lang="en-US"/>
              <a:t> </a:t>
            </a:r>
            <a:r>
              <a:rPr lang="en-US" err="1"/>
              <a:t>kế</a:t>
            </a:r>
            <a:r>
              <a:rPr lang="en-US"/>
              <a:t> </a:t>
            </a:r>
            <a:r>
              <a:rPr lang="en-US" err="1"/>
              <a:t>trang</a:t>
            </a:r>
            <a:r>
              <a:rPr lang="en-US"/>
              <a:t> </a:t>
            </a:r>
            <a:r>
              <a:rPr lang="en-US" err="1"/>
              <a:t>giao</a:t>
            </a:r>
            <a:r>
              <a:rPr lang="en-US"/>
              <a:t> </a:t>
            </a:r>
            <a:r>
              <a:rPr lang="en-US" err="1"/>
              <a:t>diện</a:t>
            </a:r>
            <a:r>
              <a:rPr lang="en-US"/>
              <a:t> </a:t>
            </a:r>
            <a:r>
              <a:rPr lang="en-US" err="1"/>
              <a:t>cho</a:t>
            </a:r>
            <a:r>
              <a:rPr lang="en-US"/>
              <a:t> </a:t>
            </a:r>
            <a:r>
              <a:rPr lang="en-US" err="1"/>
              <a:t>dự</a:t>
            </a:r>
            <a:r>
              <a:rPr lang="en-US"/>
              <a:t> </a:t>
            </a:r>
            <a:r>
              <a:rPr lang="en-US" err="1"/>
              <a:t>án</a:t>
            </a:r>
            <a:endParaRPr lang="vi-VN"/>
          </a:p>
        </p:txBody>
      </p:sp>
      <p:sp>
        <p:nvSpPr>
          <p:cNvPr id="9" name="Hộp Văn bản 10">
            <a:extLst>
              <a:ext uri="{FF2B5EF4-FFF2-40B4-BE49-F238E27FC236}">
                <a16:creationId xmlns:a16="http://schemas.microsoft.com/office/drawing/2014/main" id="{35179F2C-31A5-EF15-BC4F-7D6278384884}"/>
              </a:ext>
            </a:extLst>
          </p:cNvPr>
          <p:cNvSpPr txBox="1"/>
          <p:nvPr/>
        </p:nvSpPr>
        <p:spPr>
          <a:xfrm>
            <a:off x="1524000" y="2055711"/>
            <a:ext cx="4419601" cy="369332"/>
          </a:xfrm>
          <a:prstGeom prst="rect">
            <a:avLst/>
          </a:prstGeom>
          <a:noFill/>
        </p:spPr>
        <p:txBody>
          <a:bodyPr wrap="square" rtlCol="0">
            <a:spAutoFit/>
          </a:bodyPr>
          <a:lstStyle/>
          <a:p>
            <a:pPr algn="just"/>
            <a:r>
              <a:rPr lang="en-US"/>
              <a:t> </a:t>
            </a:r>
            <a:r>
              <a:rPr lang="en-US" err="1"/>
              <a:t>Tạo</a:t>
            </a:r>
            <a:r>
              <a:rPr lang="en-US"/>
              <a:t> </a:t>
            </a:r>
            <a:r>
              <a:rPr lang="en-US" err="1"/>
              <a:t>trang</a:t>
            </a:r>
            <a:r>
              <a:rPr lang="en-US"/>
              <a:t> </a:t>
            </a:r>
            <a:r>
              <a:rPr lang="en-US" err="1"/>
              <a:t>giao</a:t>
            </a:r>
            <a:r>
              <a:rPr lang="en-US"/>
              <a:t> </a:t>
            </a:r>
            <a:r>
              <a:rPr lang="en-US" err="1"/>
              <a:t>diện</a:t>
            </a:r>
            <a:r>
              <a:rPr lang="en-US"/>
              <a:t> </a:t>
            </a:r>
            <a:r>
              <a:rPr lang="en-US" err="1"/>
              <a:t>cho</a:t>
            </a:r>
            <a:r>
              <a:rPr lang="en-US"/>
              <a:t> </a:t>
            </a:r>
            <a:r>
              <a:rPr lang="en-US" err="1"/>
              <a:t>dự</a:t>
            </a:r>
            <a:r>
              <a:rPr lang="en-US"/>
              <a:t> </a:t>
            </a:r>
            <a:r>
              <a:rPr lang="en-US" err="1"/>
              <a:t>án</a:t>
            </a:r>
            <a:endParaRPr lang="vi-VN"/>
          </a:p>
        </p:txBody>
      </p:sp>
      <p:pic>
        <p:nvPicPr>
          <p:cNvPr id="4" name="Picture 1">
            <a:extLst>
              <a:ext uri="{FF2B5EF4-FFF2-40B4-BE49-F238E27FC236}">
                <a16:creationId xmlns:a16="http://schemas.microsoft.com/office/drawing/2014/main" id="{A83C06EF-5C0A-47F1-818A-C03C93544F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7526" y="2628820"/>
            <a:ext cx="5426076" cy="310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1">
            <a:extLst>
              <a:ext uri="{FF2B5EF4-FFF2-40B4-BE49-F238E27FC236}">
                <a16:creationId xmlns:a16="http://schemas.microsoft.com/office/drawing/2014/main" id="{D117AE9F-6ED6-4CEC-AAA1-A4741BF150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48397" y="2628820"/>
            <a:ext cx="5426077" cy="313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06143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circle(in)">
                                      <p:cBhvr>
                                        <p:cTn id="12" dur="20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circle(in)">
                                      <p:cBhvr>
                                        <p:cTn id="17"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1" grpId="0"/>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22A6E27-1CE2-413A-A57B-3B117746E3D0}"/>
              </a:ext>
            </a:extLst>
          </p:cNvPr>
          <p:cNvSpPr>
            <a:spLocks noGrp="1"/>
          </p:cNvSpPr>
          <p:nvPr>
            <p:ph type="ctrTitle"/>
          </p:nvPr>
        </p:nvSpPr>
        <p:spPr>
          <a:xfrm>
            <a:off x="1524000" y="690920"/>
            <a:ext cx="9144000" cy="477837"/>
          </a:xfrm>
        </p:spPr>
        <p:txBody>
          <a:bodyPr>
            <a:noAutofit/>
          </a:bodyPr>
          <a:lstStyle/>
          <a:p>
            <a:r>
              <a:rPr lang="en-US" sz="3200" b="1">
                <a:latin typeface="Times New Roman" panose="02020603050405020304" pitchFamily="18" charset="0"/>
                <a:cs typeface="Times New Roman" panose="02020603050405020304" pitchFamily="18" charset="0"/>
              </a:rPr>
              <a:t>CHƯƠNG 3: HIỆN THỰC HÓA NGHIÊN CỨU</a:t>
            </a:r>
            <a:endParaRPr lang="vi-VN" sz="3200" b="1">
              <a:latin typeface="Times New Roman" panose="02020603050405020304" pitchFamily="18" charset="0"/>
              <a:cs typeface="Times New Roman" panose="02020603050405020304" pitchFamily="18" charset="0"/>
            </a:endParaRPr>
          </a:p>
        </p:txBody>
      </p:sp>
      <p:sp>
        <p:nvSpPr>
          <p:cNvPr id="3" name="Tiêu đề phụ 2">
            <a:extLst>
              <a:ext uri="{FF2B5EF4-FFF2-40B4-BE49-F238E27FC236}">
                <a16:creationId xmlns:a16="http://schemas.microsoft.com/office/drawing/2014/main" id="{328F48C6-5478-877A-6E77-92E98E072079}"/>
              </a:ext>
            </a:extLst>
          </p:cNvPr>
          <p:cNvSpPr>
            <a:spLocks noGrp="1"/>
          </p:cNvSpPr>
          <p:nvPr>
            <p:ph type="subTitle" idx="1"/>
          </p:nvPr>
        </p:nvSpPr>
        <p:spPr>
          <a:xfrm>
            <a:off x="829630" y="1482602"/>
            <a:ext cx="9698670" cy="573109"/>
          </a:xfrm>
        </p:spPr>
        <p:txBody>
          <a:bodyPr>
            <a:normAutofit/>
          </a:bodyPr>
          <a:lstStyle/>
          <a:p>
            <a:pPr lvl="1" algn="just"/>
            <a:r>
              <a:rPr lang="en-US" sz="2800" b="1">
                <a:latin typeface="Times New Roman" panose="02020603050405020304" pitchFamily="18" charset="0"/>
                <a:cs typeface="Times New Roman" panose="02020603050405020304" pitchFamily="18" charset="0"/>
              </a:rPr>
              <a:t>4. </a:t>
            </a:r>
            <a:r>
              <a:rPr lang="en-US" sz="2800" b="1" err="1">
                <a:latin typeface="Times New Roman" panose="02020603050405020304" pitchFamily="18" charset="0"/>
                <a:cs typeface="Times New Roman" panose="02020603050405020304" pitchFamily="18" charset="0"/>
              </a:rPr>
              <a:t>Thêm</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trang</a:t>
            </a:r>
            <a:r>
              <a:rPr lang="en-US" sz="2800" b="1">
                <a:latin typeface="Times New Roman" panose="02020603050405020304" pitchFamily="18" charset="0"/>
                <a:cs typeface="Times New Roman" panose="02020603050405020304" pitchFamily="18" charset="0"/>
              </a:rPr>
              <a:t> chi </a:t>
            </a:r>
            <a:r>
              <a:rPr lang="en-US" sz="2800" b="1" err="1">
                <a:latin typeface="Times New Roman" panose="02020603050405020304" pitchFamily="18" charset="0"/>
                <a:cs typeface="Times New Roman" panose="02020603050405020304" pitchFamily="18" charset="0"/>
              </a:rPr>
              <a:t>tiết</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sản</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phẩm</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và</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đặt</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hàng</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trên</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reactjs</a:t>
            </a:r>
            <a:endParaRPr lang="vi-VN" sz="2800"/>
          </a:p>
        </p:txBody>
      </p:sp>
      <p:sp>
        <p:nvSpPr>
          <p:cNvPr id="11" name="Hộp Văn bản 10">
            <a:extLst>
              <a:ext uri="{FF2B5EF4-FFF2-40B4-BE49-F238E27FC236}">
                <a16:creationId xmlns:a16="http://schemas.microsoft.com/office/drawing/2014/main" id="{35179F2C-31A5-EF15-BC4F-7D6278384884}"/>
              </a:ext>
            </a:extLst>
          </p:cNvPr>
          <p:cNvSpPr txBox="1"/>
          <p:nvPr/>
        </p:nvSpPr>
        <p:spPr>
          <a:xfrm>
            <a:off x="6400800" y="2055711"/>
            <a:ext cx="4419601" cy="369332"/>
          </a:xfrm>
          <a:prstGeom prst="rect">
            <a:avLst/>
          </a:prstGeom>
          <a:noFill/>
        </p:spPr>
        <p:txBody>
          <a:bodyPr wrap="square" rtlCol="0">
            <a:spAutoFit/>
          </a:bodyPr>
          <a:lstStyle/>
          <a:p>
            <a:pPr algn="just"/>
            <a:r>
              <a:rPr lang="en-US"/>
              <a:t> </a:t>
            </a:r>
            <a:r>
              <a:rPr lang="en-US" err="1"/>
              <a:t>Thêm</a:t>
            </a:r>
            <a:r>
              <a:rPr lang="en-US"/>
              <a:t> </a:t>
            </a:r>
            <a:r>
              <a:rPr lang="en-US" err="1"/>
              <a:t>trang</a:t>
            </a:r>
            <a:r>
              <a:rPr lang="en-US"/>
              <a:t> </a:t>
            </a:r>
            <a:r>
              <a:rPr lang="en-US" err="1"/>
              <a:t>đặt</a:t>
            </a:r>
            <a:r>
              <a:rPr lang="en-US"/>
              <a:t> </a:t>
            </a:r>
            <a:r>
              <a:rPr lang="en-US" err="1"/>
              <a:t>hàng</a:t>
            </a:r>
            <a:r>
              <a:rPr lang="en-US"/>
              <a:t> </a:t>
            </a:r>
            <a:r>
              <a:rPr lang="en-US" err="1"/>
              <a:t>cho</a:t>
            </a:r>
            <a:r>
              <a:rPr lang="en-US"/>
              <a:t> </a:t>
            </a:r>
            <a:r>
              <a:rPr lang="en-US" err="1"/>
              <a:t>dự</a:t>
            </a:r>
            <a:r>
              <a:rPr lang="en-US"/>
              <a:t> </a:t>
            </a:r>
            <a:r>
              <a:rPr lang="en-US" err="1"/>
              <a:t>án</a:t>
            </a:r>
            <a:r>
              <a:rPr lang="en-US"/>
              <a:t>.</a:t>
            </a:r>
            <a:endParaRPr lang="vi-VN"/>
          </a:p>
        </p:txBody>
      </p:sp>
      <p:sp>
        <p:nvSpPr>
          <p:cNvPr id="9" name="Hộp Văn bản 10">
            <a:extLst>
              <a:ext uri="{FF2B5EF4-FFF2-40B4-BE49-F238E27FC236}">
                <a16:creationId xmlns:a16="http://schemas.microsoft.com/office/drawing/2014/main" id="{35179F2C-31A5-EF15-BC4F-7D6278384884}"/>
              </a:ext>
            </a:extLst>
          </p:cNvPr>
          <p:cNvSpPr txBox="1"/>
          <p:nvPr/>
        </p:nvSpPr>
        <p:spPr>
          <a:xfrm>
            <a:off x="1524000" y="2055711"/>
            <a:ext cx="4419601" cy="369332"/>
          </a:xfrm>
          <a:prstGeom prst="rect">
            <a:avLst/>
          </a:prstGeom>
          <a:noFill/>
        </p:spPr>
        <p:txBody>
          <a:bodyPr wrap="square" rtlCol="0">
            <a:spAutoFit/>
          </a:bodyPr>
          <a:lstStyle/>
          <a:p>
            <a:pPr algn="just"/>
            <a:r>
              <a:rPr lang="en-US"/>
              <a:t> </a:t>
            </a:r>
            <a:r>
              <a:rPr lang="en-US" err="1"/>
              <a:t>Thêm</a:t>
            </a:r>
            <a:r>
              <a:rPr lang="en-US"/>
              <a:t> </a:t>
            </a:r>
            <a:r>
              <a:rPr lang="en-US" err="1"/>
              <a:t>trang</a:t>
            </a:r>
            <a:r>
              <a:rPr lang="en-US"/>
              <a:t> chi </a:t>
            </a:r>
            <a:r>
              <a:rPr lang="en-US" err="1"/>
              <a:t>tiết</a:t>
            </a:r>
            <a:r>
              <a:rPr lang="en-US"/>
              <a:t> </a:t>
            </a:r>
            <a:r>
              <a:rPr lang="en-US" err="1"/>
              <a:t>sản</a:t>
            </a:r>
            <a:r>
              <a:rPr lang="en-US"/>
              <a:t> </a:t>
            </a:r>
            <a:r>
              <a:rPr lang="en-US" err="1"/>
              <a:t>phẩm</a:t>
            </a:r>
            <a:r>
              <a:rPr lang="en-US"/>
              <a:t> </a:t>
            </a:r>
            <a:r>
              <a:rPr lang="en-US" err="1"/>
              <a:t>cho</a:t>
            </a:r>
            <a:r>
              <a:rPr lang="en-US"/>
              <a:t> </a:t>
            </a:r>
            <a:r>
              <a:rPr lang="en-US" err="1"/>
              <a:t>dự</a:t>
            </a:r>
            <a:r>
              <a:rPr lang="en-US"/>
              <a:t> </a:t>
            </a:r>
            <a:r>
              <a:rPr lang="en-US" err="1"/>
              <a:t>án</a:t>
            </a:r>
            <a:r>
              <a:rPr lang="en-US"/>
              <a:t>.</a:t>
            </a:r>
            <a:endParaRPr lang="vi-VN"/>
          </a:p>
        </p:txBody>
      </p:sp>
      <p:pic>
        <p:nvPicPr>
          <p:cNvPr id="4" name="Picture 1">
            <a:extLst>
              <a:ext uri="{FF2B5EF4-FFF2-40B4-BE49-F238E27FC236}">
                <a16:creationId xmlns:a16="http://schemas.microsoft.com/office/drawing/2014/main" id="{A283B624-B733-49DF-AC3C-49E0B548A4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490" y="2628820"/>
            <a:ext cx="5578475" cy="310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1">
            <a:extLst>
              <a:ext uri="{FF2B5EF4-FFF2-40B4-BE49-F238E27FC236}">
                <a16:creationId xmlns:a16="http://schemas.microsoft.com/office/drawing/2014/main" id="{A88561DD-6CB9-4A9C-A9BF-BF5CE6DCE7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0800" y="2628819"/>
            <a:ext cx="5578475" cy="310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1776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circle(in)">
                                      <p:cBhvr>
                                        <p:cTn id="12" dur="20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circle(in)">
                                      <p:cBhvr>
                                        <p:cTn id="17"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1" grpId="0"/>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22A6E27-1CE2-413A-A57B-3B117746E3D0}"/>
              </a:ext>
            </a:extLst>
          </p:cNvPr>
          <p:cNvSpPr>
            <a:spLocks noGrp="1"/>
          </p:cNvSpPr>
          <p:nvPr>
            <p:ph type="ctrTitle"/>
          </p:nvPr>
        </p:nvSpPr>
        <p:spPr>
          <a:xfrm>
            <a:off x="1524000" y="690920"/>
            <a:ext cx="9144000" cy="477837"/>
          </a:xfrm>
        </p:spPr>
        <p:txBody>
          <a:bodyPr>
            <a:noAutofit/>
          </a:bodyPr>
          <a:lstStyle/>
          <a:p>
            <a:r>
              <a:rPr lang="en-US" sz="3200" b="1">
                <a:latin typeface="Times New Roman" panose="02020603050405020304" pitchFamily="18" charset="0"/>
                <a:cs typeface="Times New Roman" panose="02020603050405020304" pitchFamily="18" charset="0"/>
              </a:rPr>
              <a:t>CHƯƠNG 3: HIỆN THỰC HÓA NGHIÊN CỨU</a:t>
            </a:r>
            <a:endParaRPr lang="vi-VN" sz="3200" b="1">
              <a:latin typeface="Times New Roman" panose="02020603050405020304" pitchFamily="18" charset="0"/>
              <a:cs typeface="Times New Roman" panose="02020603050405020304" pitchFamily="18" charset="0"/>
            </a:endParaRPr>
          </a:p>
        </p:txBody>
      </p:sp>
      <p:sp>
        <p:nvSpPr>
          <p:cNvPr id="3" name="Tiêu đề phụ 2">
            <a:extLst>
              <a:ext uri="{FF2B5EF4-FFF2-40B4-BE49-F238E27FC236}">
                <a16:creationId xmlns:a16="http://schemas.microsoft.com/office/drawing/2014/main" id="{328F48C6-5478-877A-6E77-92E98E072079}"/>
              </a:ext>
            </a:extLst>
          </p:cNvPr>
          <p:cNvSpPr>
            <a:spLocks noGrp="1"/>
          </p:cNvSpPr>
          <p:nvPr>
            <p:ph type="subTitle" idx="1"/>
          </p:nvPr>
        </p:nvSpPr>
        <p:spPr>
          <a:xfrm>
            <a:off x="829630" y="1482602"/>
            <a:ext cx="9698670" cy="573109"/>
          </a:xfrm>
        </p:spPr>
        <p:txBody>
          <a:bodyPr>
            <a:normAutofit/>
          </a:bodyPr>
          <a:lstStyle/>
          <a:p>
            <a:pPr lvl="1" algn="just"/>
            <a:r>
              <a:rPr lang="en-US" sz="2800" b="1">
                <a:latin typeface="Times New Roman" panose="02020603050405020304" pitchFamily="18" charset="0"/>
                <a:cs typeface="Times New Roman" panose="02020603050405020304" pitchFamily="18" charset="0"/>
              </a:rPr>
              <a:t>5. </a:t>
            </a:r>
            <a:r>
              <a:rPr lang="en-US" sz="2800" b="1" err="1">
                <a:latin typeface="Times New Roman" panose="02020603050405020304" pitchFamily="18" charset="0"/>
                <a:cs typeface="Times New Roman" panose="02020603050405020304" pitchFamily="18" charset="0"/>
              </a:rPr>
              <a:t>Thêm</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trang</a:t>
            </a:r>
            <a:r>
              <a:rPr lang="en-US" sz="2800" b="1">
                <a:latin typeface="Times New Roman" panose="02020603050405020304" pitchFamily="18" charset="0"/>
                <a:cs typeface="Times New Roman" panose="02020603050405020304" pitchFamily="18" charset="0"/>
              </a:rPr>
              <a:t> chi </a:t>
            </a:r>
            <a:r>
              <a:rPr lang="en-US" sz="2800" b="1" err="1">
                <a:latin typeface="Times New Roman" panose="02020603050405020304" pitchFamily="18" charset="0"/>
                <a:cs typeface="Times New Roman" panose="02020603050405020304" pitchFamily="18" charset="0"/>
              </a:rPr>
              <a:t>tiết</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sản</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phẩm</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và</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đặt</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hàng</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trên</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reactjs</a:t>
            </a:r>
            <a:endParaRPr lang="vi-VN" sz="2800"/>
          </a:p>
        </p:txBody>
      </p:sp>
      <p:sp>
        <p:nvSpPr>
          <p:cNvPr id="11" name="Hộp Văn bản 10">
            <a:extLst>
              <a:ext uri="{FF2B5EF4-FFF2-40B4-BE49-F238E27FC236}">
                <a16:creationId xmlns:a16="http://schemas.microsoft.com/office/drawing/2014/main" id="{35179F2C-31A5-EF15-BC4F-7D6278384884}"/>
              </a:ext>
            </a:extLst>
          </p:cNvPr>
          <p:cNvSpPr txBox="1"/>
          <p:nvPr/>
        </p:nvSpPr>
        <p:spPr>
          <a:xfrm>
            <a:off x="6400800" y="2055711"/>
            <a:ext cx="4419601" cy="369332"/>
          </a:xfrm>
          <a:prstGeom prst="rect">
            <a:avLst/>
          </a:prstGeom>
          <a:noFill/>
        </p:spPr>
        <p:txBody>
          <a:bodyPr wrap="square" rtlCol="0">
            <a:spAutoFit/>
          </a:bodyPr>
          <a:lstStyle/>
          <a:p>
            <a:pPr algn="just"/>
            <a:r>
              <a:rPr lang="en-US"/>
              <a:t> </a:t>
            </a:r>
            <a:r>
              <a:rPr lang="en-US" err="1"/>
              <a:t>Đưa</a:t>
            </a:r>
            <a:r>
              <a:rPr lang="en-US"/>
              <a:t> </a:t>
            </a:r>
            <a:r>
              <a:rPr lang="en-US" err="1"/>
              <a:t>dự</a:t>
            </a:r>
            <a:r>
              <a:rPr lang="en-US"/>
              <a:t> </a:t>
            </a:r>
            <a:r>
              <a:rPr lang="en-US" err="1"/>
              <a:t>án</a:t>
            </a:r>
            <a:r>
              <a:rPr lang="en-US"/>
              <a:t> </a:t>
            </a:r>
            <a:r>
              <a:rPr lang="en-US" err="1"/>
              <a:t>lên</a:t>
            </a:r>
            <a:r>
              <a:rPr lang="en-US"/>
              <a:t> </a:t>
            </a:r>
            <a:r>
              <a:rPr lang="en-US" err="1"/>
              <a:t>github</a:t>
            </a:r>
            <a:r>
              <a:rPr lang="en-US"/>
              <a:t>.</a:t>
            </a:r>
            <a:endParaRPr lang="vi-VN"/>
          </a:p>
        </p:txBody>
      </p:sp>
      <p:sp>
        <p:nvSpPr>
          <p:cNvPr id="9" name="Hộp Văn bản 10">
            <a:extLst>
              <a:ext uri="{FF2B5EF4-FFF2-40B4-BE49-F238E27FC236}">
                <a16:creationId xmlns:a16="http://schemas.microsoft.com/office/drawing/2014/main" id="{35179F2C-31A5-EF15-BC4F-7D6278384884}"/>
              </a:ext>
            </a:extLst>
          </p:cNvPr>
          <p:cNvSpPr txBox="1"/>
          <p:nvPr/>
        </p:nvSpPr>
        <p:spPr>
          <a:xfrm>
            <a:off x="1524000" y="2055711"/>
            <a:ext cx="4419601" cy="369332"/>
          </a:xfrm>
          <a:prstGeom prst="rect">
            <a:avLst/>
          </a:prstGeom>
          <a:noFill/>
        </p:spPr>
        <p:txBody>
          <a:bodyPr wrap="square" rtlCol="0">
            <a:spAutoFit/>
          </a:bodyPr>
          <a:lstStyle/>
          <a:p>
            <a:pPr algn="just"/>
            <a:r>
              <a:rPr lang="en-US"/>
              <a:t> </a:t>
            </a:r>
            <a:r>
              <a:rPr lang="en-US" err="1"/>
              <a:t>Thêm</a:t>
            </a:r>
            <a:r>
              <a:rPr lang="en-US"/>
              <a:t> </a:t>
            </a:r>
            <a:r>
              <a:rPr lang="en-US" err="1"/>
              <a:t>chức</a:t>
            </a:r>
            <a:r>
              <a:rPr lang="en-US"/>
              <a:t> </a:t>
            </a:r>
            <a:r>
              <a:rPr lang="en-US" err="1"/>
              <a:t>năng</a:t>
            </a:r>
            <a:r>
              <a:rPr lang="en-US"/>
              <a:t> </a:t>
            </a:r>
            <a:r>
              <a:rPr lang="en-US" err="1"/>
              <a:t>tìm</a:t>
            </a:r>
            <a:r>
              <a:rPr lang="en-US"/>
              <a:t> </a:t>
            </a:r>
            <a:r>
              <a:rPr lang="en-US" err="1"/>
              <a:t>kiếm</a:t>
            </a:r>
            <a:r>
              <a:rPr lang="en-US"/>
              <a:t> </a:t>
            </a:r>
            <a:r>
              <a:rPr lang="en-US" err="1"/>
              <a:t>cho</a:t>
            </a:r>
            <a:r>
              <a:rPr lang="en-US"/>
              <a:t> </a:t>
            </a:r>
            <a:r>
              <a:rPr lang="en-US" err="1"/>
              <a:t>trang</a:t>
            </a:r>
            <a:r>
              <a:rPr lang="en-US"/>
              <a:t> web.</a:t>
            </a:r>
            <a:endParaRPr lang="vi-VN"/>
          </a:p>
        </p:txBody>
      </p:sp>
      <p:pic>
        <p:nvPicPr>
          <p:cNvPr id="4" name="Picture 1">
            <a:extLst>
              <a:ext uri="{FF2B5EF4-FFF2-40B4-BE49-F238E27FC236}">
                <a16:creationId xmlns:a16="http://schemas.microsoft.com/office/drawing/2014/main" id="{219CB45C-4765-4F6B-90B0-91BB52EF4B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4889" y="2683389"/>
            <a:ext cx="5578475" cy="310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1">
            <a:extLst>
              <a:ext uri="{FF2B5EF4-FFF2-40B4-BE49-F238E27FC236}">
                <a16:creationId xmlns:a16="http://schemas.microsoft.com/office/drawing/2014/main" id="{3F87C791-26BF-41B4-A9AF-750467D049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61376" y="2688446"/>
            <a:ext cx="5578475" cy="310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93561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circle(in)">
                                      <p:cBhvr>
                                        <p:cTn id="7" dur="20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circle(in)">
                                      <p:cBhvr>
                                        <p:cTn id="12"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22A6E27-1CE2-413A-A57B-3B117746E3D0}"/>
              </a:ext>
            </a:extLst>
          </p:cNvPr>
          <p:cNvSpPr>
            <a:spLocks noGrp="1"/>
          </p:cNvSpPr>
          <p:nvPr>
            <p:ph type="ctrTitle"/>
          </p:nvPr>
        </p:nvSpPr>
        <p:spPr>
          <a:xfrm>
            <a:off x="1524000" y="690920"/>
            <a:ext cx="9144000" cy="477837"/>
          </a:xfrm>
        </p:spPr>
        <p:txBody>
          <a:bodyPr>
            <a:noAutofit/>
          </a:bodyPr>
          <a:lstStyle/>
          <a:p>
            <a:r>
              <a:rPr lang="en-US" sz="3200" b="1">
                <a:latin typeface="Times New Roman" panose="02020603050405020304" pitchFamily="18" charset="0"/>
                <a:cs typeface="Times New Roman" panose="02020603050405020304" pitchFamily="18" charset="0"/>
              </a:rPr>
              <a:t>CHƯƠNG 4: KẾT QUẢ NGHIÊN CỨU</a:t>
            </a:r>
            <a:endParaRPr lang="vi-VN" sz="3200" b="1">
              <a:latin typeface="Times New Roman" panose="02020603050405020304" pitchFamily="18" charset="0"/>
              <a:cs typeface="Times New Roman" panose="02020603050405020304" pitchFamily="18" charset="0"/>
            </a:endParaRPr>
          </a:p>
        </p:txBody>
      </p:sp>
      <p:sp>
        <p:nvSpPr>
          <p:cNvPr id="3" name="Tiêu đề phụ 2">
            <a:extLst>
              <a:ext uri="{FF2B5EF4-FFF2-40B4-BE49-F238E27FC236}">
                <a16:creationId xmlns:a16="http://schemas.microsoft.com/office/drawing/2014/main" id="{328F48C6-5478-877A-6E77-92E98E072079}"/>
              </a:ext>
            </a:extLst>
          </p:cNvPr>
          <p:cNvSpPr>
            <a:spLocks noGrp="1"/>
          </p:cNvSpPr>
          <p:nvPr>
            <p:ph type="subTitle" idx="1"/>
          </p:nvPr>
        </p:nvSpPr>
        <p:spPr>
          <a:xfrm>
            <a:off x="829630" y="1482602"/>
            <a:ext cx="9698670" cy="573109"/>
          </a:xfrm>
        </p:spPr>
        <p:txBody>
          <a:bodyPr>
            <a:normAutofit/>
          </a:bodyPr>
          <a:lstStyle/>
          <a:p>
            <a:pPr lvl="1" algn="just"/>
            <a:r>
              <a:rPr lang="en-US" sz="2800" b="1" err="1">
                <a:latin typeface="Times New Roman" panose="02020603050405020304" pitchFamily="18" charset="0"/>
                <a:cs typeface="Times New Roman" panose="02020603050405020304" pitchFamily="18" charset="0"/>
              </a:rPr>
              <a:t>Kết</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quả</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đạt</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được</a:t>
            </a:r>
            <a:r>
              <a:rPr lang="en-US" sz="2800" b="1">
                <a:latin typeface="Times New Roman" panose="02020603050405020304" pitchFamily="18" charset="0"/>
                <a:cs typeface="Times New Roman" panose="02020603050405020304" pitchFamily="18" charset="0"/>
              </a:rPr>
              <a:t>:</a:t>
            </a:r>
            <a:endParaRPr lang="vi-VN" sz="2800"/>
          </a:p>
        </p:txBody>
      </p:sp>
      <p:sp>
        <p:nvSpPr>
          <p:cNvPr id="4" name="TextBox 3"/>
          <p:cNvSpPr txBox="1"/>
          <p:nvPr/>
        </p:nvSpPr>
        <p:spPr>
          <a:xfrm>
            <a:off x="1930400" y="2184890"/>
            <a:ext cx="2242922" cy="369332"/>
          </a:xfrm>
          <a:prstGeom prst="rect">
            <a:avLst/>
          </a:prstGeom>
          <a:noFill/>
        </p:spPr>
        <p:txBody>
          <a:bodyPr wrap="none" rtlCol="0">
            <a:spAutoFit/>
          </a:bodyPr>
          <a:lstStyle/>
          <a:p>
            <a:r>
              <a:rPr lang="en-US" b="1" err="1">
                <a:latin typeface="Times New Roman" panose="02020603050405020304" pitchFamily="18" charset="0"/>
                <a:cs typeface="Times New Roman" panose="02020603050405020304" pitchFamily="18" charset="0"/>
              </a:rPr>
              <a:t>Đối</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với</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trang</a:t>
            </a:r>
            <a:r>
              <a:rPr lang="en-US" b="1">
                <a:latin typeface="Times New Roman" panose="02020603050405020304" pitchFamily="18" charset="0"/>
                <a:cs typeface="Times New Roman" panose="02020603050405020304" pitchFamily="18" charset="0"/>
              </a:rPr>
              <a:t> server:</a:t>
            </a:r>
          </a:p>
        </p:txBody>
      </p:sp>
      <p:sp>
        <p:nvSpPr>
          <p:cNvPr id="7" name="TextBox 6"/>
          <p:cNvSpPr txBox="1"/>
          <p:nvPr/>
        </p:nvSpPr>
        <p:spPr>
          <a:xfrm>
            <a:off x="1379323" y="2683401"/>
            <a:ext cx="3929277" cy="646331"/>
          </a:xfrm>
          <a:prstGeom prst="rect">
            <a:avLst/>
          </a:prstGeom>
          <a:noFill/>
        </p:spPr>
        <p:txBody>
          <a:bodyPr wrap="square" rtlCol="0">
            <a:spAutoFit/>
          </a:bodyPr>
          <a:lstStyle/>
          <a:p>
            <a:pPr algn="just"/>
            <a:r>
              <a:rPr lang="en-US" err="1"/>
              <a:t>Thêm</a:t>
            </a:r>
            <a:r>
              <a:rPr lang="en-US"/>
              <a:t> </a:t>
            </a:r>
            <a:r>
              <a:rPr lang="en-US" err="1"/>
              <a:t>chức</a:t>
            </a:r>
            <a:r>
              <a:rPr lang="en-US"/>
              <a:t> </a:t>
            </a:r>
            <a:r>
              <a:rPr lang="en-US" err="1"/>
              <a:t>năng</a:t>
            </a:r>
            <a:r>
              <a:rPr lang="en-US"/>
              <a:t> </a:t>
            </a:r>
            <a:r>
              <a:rPr lang="en-US" err="1"/>
              <a:t>hiển</a:t>
            </a:r>
            <a:r>
              <a:rPr lang="en-US"/>
              <a:t> </a:t>
            </a:r>
            <a:r>
              <a:rPr lang="en-US" err="1"/>
              <a:t>thị</a:t>
            </a:r>
            <a:r>
              <a:rPr lang="en-US"/>
              <a:t>, </a:t>
            </a:r>
            <a:r>
              <a:rPr lang="en-US" err="1"/>
              <a:t>thêm</a:t>
            </a:r>
            <a:r>
              <a:rPr lang="en-US"/>
              <a:t> </a:t>
            </a:r>
            <a:r>
              <a:rPr lang="en-US" err="1"/>
              <a:t>và</a:t>
            </a:r>
            <a:r>
              <a:rPr lang="en-US"/>
              <a:t> </a:t>
            </a:r>
            <a:r>
              <a:rPr lang="en-US" err="1"/>
              <a:t>cập</a:t>
            </a:r>
            <a:r>
              <a:rPr lang="en-US"/>
              <a:t> </a:t>
            </a:r>
            <a:r>
              <a:rPr lang="en-US" err="1"/>
              <a:t>nhật</a:t>
            </a:r>
            <a:r>
              <a:rPr lang="en-US"/>
              <a:t> </a:t>
            </a:r>
            <a:r>
              <a:rPr lang="en-US" err="1"/>
              <a:t>sản</a:t>
            </a:r>
            <a:r>
              <a:rPr lang="en-US"/>
              <a:t> </a:t>
            </a:r>
            <a:r>
              <a:rPr lang="en-US" err="1"/>
              <a:t>phẩm</a:t>
            </a:r>
            <a:r>
              <a:rPr lang="en-US"/>
              <a:t>.</a:t>
            </a:r>
          </a:p>
        </p:txBody>
      </p:sp>
      <p:sp>
        <p:nvSpPr>
          <p:cNvPr id="8" name="TextBox 7"/>
          <p:cNvSpPr txBox="1"/>
          <p:nvPr/>
        </p:nvSpPr>
        <p:spPr>
          <a:xfrm>
            <a:off x="6680200" y="2821900"/>
            <a:ext cx="3848100" cy="369332"/>
          </a:xfrm>
          <a:prstGeom prst="rect">
            <a:avLst/>
          </a:prstGeom>
          <a:noFill/>
        </p:spPr>
        <p:txBody>
          <a:bodyPr wrap="square" rtlCol="0">
            <a:spAutoFit/>
          </a:bodyPr>
          <a:lstStyle/>
          <a:p>
            <a:r>
              <a:rPr lang="en-US" err="1"/>
              <a:t>Tạo</a:t>
            </a:r>
            <a:r>
              <a:rPr lang="en-US"/>
              <a:t> </a:t>
            </a:r>
            <a:r>
              <a:rPr lang="en-US" err="1"/>
              <a:t>cơ</a:t>
            </a:r>
            <a:r>
              <a:rPr lang="en-US"/>
              <a:t> </a:t>
            </a:r>
            <a:r>
              <a:rPr lang="en-US" err="1"/>
              <a:t>sở</a:t>
            </a:r>
            <a:r>
              <a:rPr lang="en-US"/>
              <a:t> </a:t>
            </a:r>
            <a:r>
              <a:rPr lang="en-US" err="1"/>
              <a:t>dữ</a:t>
            </a:r>
            <a:r>
              <a:rPr lang="en-US"/>
              <a:t> </a:t>
            </a:r>
            <a:r>
              <a:rPr lang="en-US" err="1"/>
              <a:t>liệu</a:t>
            </a:r>
            <a:r>
              <a:rPr lang="en-US"/>
              <a:t> </a:t>
            </a:r>
            <a:r>
              <a:rPr lang="en-US" err="1"/>
              <a:t>cho</a:t>
            </a:r>
            <a:r>
              <a:rPr lang="en-US"/>
              <a:t> </a:t>
            </a:r>
            <a:r>
              <a:rPr lang="en-US" err="1"/>
              <a:t>dự</a:t>
            </a:r>
            <a:r>
              <a:rPr lang="en-US"/>
              <a:t> </a:t>
            </a:r>
            <a:r>
              <a:rPr lang="en-US" err="1"/>
              <a:t>án</a:t>
            </a:r>
            <a:endParaRPr lang="en-US"/>
          </a:p>
        </p:txBody>
      </p:sp>
      <p:pic>
        <p:nvPicPr>
          <p:cNvPr id="5" name="Picture 1">
            <a:extLst>
              <a:ext uri="{FF2B5EF4-FFF2-40B4-BE49-F238E27FC236}">
                <a16:creationId xmlns:a16="http://schemas.microsoft.com/office/drawing/2014/main" id="{301A631A-7401-415E-8947-02B1F89A4C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4350" y="3429000"/>
            <a:ext cx="5581650" cy="313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1">
            <a:extLst>
              <a:ext uri="{FF2B5EF4-FFF2-40B4-BE49-F238E27FC236}">
                <a16:creationId xmlns:a16="http://schemas.microsoft.com/office/drawing/2014/main" id="{FC6336AC-AC47-49C9-8153-046DE737FB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14385" y="3429000"/>
            <a:ext cx="5578475" cy="310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727375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22A6E27-1CE2-413A-A57B-3B117746E3D0}"/>
              </a:ext>
            </a:extLst>
          </p:cNvPr>
          <p:cNvSpPr>
            <a:spLocks noGrp="1"/>
          </p:cNvSpPr>
          <p:nvPr>
            <p:ph type="ctrTitle"/>
          </p:nvPr>
        </p:nvSpPr>
        <p:spPr>
          <a:xfrm>
            <a:off x="1524000" y="690920"/>
            <a:ext cx="9144000" cy="477837"/>
          </a:xfrm>
        </p:spPr>
        <p:txBody>
          <a:bodyPr>
            <a:noAutofit/>
          </a:bodyPr>
          <a:lstStyle/>
          <a:p>
            <a:r>
              <a:rPr lang="en-US" sz="3200" b="1">
                <a:latin typeface="Times New Roman" panose="02020603050405020304" pitchFamily="18" charset="0"/>
                <a:cs typeface="Times New Roman" panose="02020603050405020304" pitchFamily="18" charset="0"/>
              </a:rPr>
              <a:t>CHƯƠNG 4: KẾT QUẢ NGHIÊN CỨU</a:t>
            </a:r>
            <a:endParaRPr lang="vi-VN" sz="3200" b="1">
              <a:latin typeface="Times New Roman" panose="02020603050405020304" pitchFamily="18" charset="0"/>
              <a:cs typeface="Times New Roman" panose="02020603050405020304" pitchFamily="18" charset="0"/>
            </a:endParaRPr>
          </a:p>
        </p:txBody>
      </p:sp>
      <p:sp>
        <p:nvSpPr>
          <p:cNvPr id="3" name="Tiêu đề phụ 2">
            <a:extLst>
              <a:ext uri="{FF2B5EF4-FFF2-40B4-BE49-F238E27FC236}">
                <a16:creationId xmlns:a16="http://schemas.microsoft.com/office/drawing/2014/main" id="{328F48C6-5478-877A-6E77-92E98E072079}"/>
              </a:ext>
            </a:extLst>
          </p:cNvPr>
          <p:cNvSpPr>
            <a:spLocks noGrp="1"/>
          </p:cNvSpPr>
          <p:nvPr>
            <p:ph type="subTitle" idx="1"/>
          </p:nvPr>
        </p:nvSpPr>
        <p:spPr>
          <a:xfrm>
            <a:off x="829630" y="1482602"/>
            <a:ext cx="9698670" cy="573109"/>
          </a:xfrm>
        </p:spPr>
        <p:txBody>
          <a:bodyPr>
            <a:normAutofit/>
          </a:bodyPr>
          <a:lstStyle/>
          <a:p>
            <a:pPr lvl="1" algn="just"/>
            <a:r>
              <a:rPr lang="en-US" sz="2800" b="1" err="1">
                <a:latin typeface="Times New Roman" panose="02020603050405020304" pitchFamily="18" charset="0"/>
                <a:cs typeface="Times New Roman" panose="02020603050405020304" pitchFamily="18" charset="0"/>
              </a:rPr>
              <a:t>Kết</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quả</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đạt</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được</a:t>
            </a:r>
            <a:r>
              <a:rPr lang="en-US" sz="2800" b="1">
                <a:latin typeface="Times New Roman" panose="02020603050405020304" pitchFamily="18" charset="0"/>
                <a:cs typeface="Times New Roman" panose="02020603050405020304" pitchFamily="18" charset="0"/>
              </a:rPr>
              <a:t>:</a:t>
            </a:r>
            <a:endParaRPr lang="vi-VN" sz="2800"/>
          </a:p>
        </p:txBody>
      </p:sp>
      <p:sp>
        <p:nvSpPr>
          <p:cNvPr id="4" name="TextBox 3"/>
          <p:cNvSpPr txBox="1"/>
          <p:nvPr/>
        </p:nvSpPr>
        <p:spPr>
          <a:xfrm>
            <a:off x="1930400" y="2184890"/>
            <a:ext cx="2242922" cy="369332"/>
          </a:xfrm>
          <a:prstGeom prst="rect">
            <a:avLst/>
          </a:prstGeom>
          <a:noFill/>
        </p:spPr>
        <p:txBody>
          <a:bodyPr wrap="none" rtlCol="0">
            <a:spAutoFit/>
          </a:bodyPr>
          <a:lstStyle/>
          <a:p>
            <a:r>
              <a:rPr lang="en-US" b="1" err="1">
                <a:latin typeface="Times New Roman" panose="02020603050405020304" pitchFamily="18" charset="0"/>
                <a:cs typeface="Times New Roman" panose="02020603050405020304" pitchFamily="18" charset="0"/>
              </a:rPr>
              <a:t>Đối</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với</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trang</a:t>
            </a:r>
            <a:r>
              <a:rPr lang="en-US" b="1">
                <a:latin typeface="Times New Roman" panose="02020603050405020304" pitchFamily="18" charset="0"/>
                <a:cs typeface="Times New Roman" panose="02020603050405020304" pitchFamily="18" charset="0"/>
              </a:rPr>
              <a:t> server:</a:t>
            </a:r>
          </a:p>
        </p:txBody>
      </p:sp>
      <p:sp>
        <p:nvSpPr>
          <p:cNvPr id="7" name="TextBox 6"/>
          <p:cNvSpPr txBox="1"/>
          <p:nvPr/>
        </p:nvSpPr>
        <p:spPr>
          <a:xfrm>
            <a:off x="1379323" y="2637234"/>
            <a:ext cx="9872877" cy="646331"/>
          </a:xfrm>
          <a:prstGeom prst="rect">
            <a:avLst/>
          </a:prstGeom>
          <a:noFill/>
        </p:spPr>
        <p:txBody>
          <a:bodyPr wrap="square" rtlCol="0">
            <a:spAutoFit/>
          </a:bodyPr>
          <a:lstStyle/>
          <a:p>
            <a:pPr algn="just"/>
            <a:r>
              <a:rPr lang="en-US" err="1"/>
              <a:t>Thêm</a:t>
            </a:r>
            <a:r>
              <a:rPr lang="en-US"/>
              <a:t> </a:t>
            </a:r>
            <a:r>
              <a:rPr lang="en-US" err="1"/>
              <a:t>sản</a:t>
            </a:r>
            <a:r>
              <a:rPr lang="en-US"/>
              <a:t> </a:t>
            </a:r>
            <a:r>
              <a:rPr lang="en-US" err="1"/>
              <a:t>phẩm</a:t>
            </a:r>
            <a:r>
              <a:rPr lang="en-US"/>
              <a:t> </a:t>
            </a:r>
            <a:r>
              <a:rPr lang="en-US" err="1"/>
              <a:t>từ</a:t>
            </a:r>
            <a:r>
              <a:rPr lang="en-US"/>
              <a:t> </a:t>
            </a:r>
            <a:r>
              <a:rPr lang="en-US" err="1"/>
              <a:t>cơ</a:t>
            </a:r>
            <a:r>
              <a:rPr lang="en-US"/>
              <a:t> </a:t>
            </a:r>
            <a:r>
              <a:rPr lang="en-US" err="1"/>
              <a:t>sở</a:t>
            </a:r>
            <a:r>
              <a:rPr lang="en-US"/>
              <a:t> </a:t>
            </a:r>
            <a:r>
              <a:rPr lang="en-US" err="1"/>
              <a:t>dữ</a:t>
            </a:r>
            <a:r>
              <a:rPr lang="en-US"/>
              <a:t> </a:t>
            </a:r>
            <a:r>
              <a:rPr lang="en-US" err="1"/>
              <a:t>liệu</a:t>
            </a:r>
            <a:r>
              <a:rPr lang="en-US"/>
              <a:t> </a:t>
            </a:r>
            <a:r>
              <a:rPr lang="en-US" err="1"/>
              <a:t>và</a:t>
            </a:r>
            <a:r>
              <a:rPr lang="en-US"/>
              <a:t> </a:t>
            </a:r>
            <a:r>
              <a:rPr lang="en-US" err="1"/>
              <a:t>hiển</a:t>
            </a:r>
            <a:r>
              <a:rPr lang="en-US"/>
              <a:t> </a:t>
            </a:r>
            <a:r>
              <a:rPr lang="en-US" err="1"/>
              <a:t>thị</a:t>
            </a:r>
            <a:r>
              <a:rPr lang="en-US"/>
              <a:t> </a:t>
            </a:r>
            <a:r>
              <a:rPr lang="en-US" err="1"/>
              <a:t>lên</a:t>
            </a:r>
            <a:r>
              <a:rPr lang="en-US"/>
              <a:t> server, </a:t>
            </a:r>
            <a:r>
              <a:rPr lang="en-US" err="1"/>
              <a:t>thêm</a:t>
            </a:r>
            <a:r>
              <a:rPr lang="en-US"/>
              <a:t> </a:t>
            </a:r>
            <a:r>
              <a:rPr lang="en-US" err="1"/>
              <a:t>chức</a:t>
            </a:r>
            <a:r>
              <a:rPr lang="en-US"/>
              <a:t> </a:t>
            </a:r>
            <a:r>
              <a:rPr lang="en-US" err="1"/>
              <a:t>năng</a:t>
            </a:r>
            <a:r>
              <a:rPr lang="en-US"/>
              <a:t> </a:t>
            </a:r>
            <a:r>
              <a:rPr lang="en-US" err="1"/>
              <a:t>lọc</a:t>
            </a:r>
            <a:r>
              <a:rPr lang="en-US"/>
              <a:t> </a:t>
            </a:r>
            <a:r>
              <a:rPr lang="en-US" err="1"/>
              <a:t>theo</a:t>
            </a:r>
            <a:r>
              <a:rPr lang="en-US"/>
              <a:t> </a:t>
            </a:r>
            <a:r>
              <a:rPr lang="en-US" err="1"/>
              <a:t>giá</a:t>
            </a:r>
            <a:r>
              <a:rPr lang="en-US"/>
              <a:t> </a:t>
            </a:r>
            <a:r>
              <a:rPr lang="en-US" err="1"/>
              <a:t>tiền</a:t>
            </a:r>
            <a:r>
              <a:rPr lang="en-US"/>
              <a:t> </a:t>
            </a:r>
            <a:r>
              <a:rPr lang="en-US" err="1"/>
              <a:t>và</a:t>
            </a:r>
            <a:r>
              <a:rPr lang="en-US"/>
              <a:t> </a:t>
            </a:r>
            <a:r>
              <a:rPr lang="en-US" err="1"/>
              <a:t>lọc</a:t>
            </a:r>
            <a:r>
              <a:rPr lang="en-US"/>
              <a:t> </a:t>
            </a:r>
            <a:r>
              <a:rPr lang="en-US" err="1"/>
              <a:t>theo</a:t>
            </a:r>
            <a:r>
              <a:rPr lang="en-US"/>
              <a:t> 1 </a:t>
            </a:r>
            <a:r>
              <a:rPr lang="en-US" err="1"/>
              <a:t>số</a:t>
            </a:r>
            <a:r>
              <a:rPr lang="en-US"/>
              <a:t> </a:t>
            </a:r>
            <a:r>
              <a:rPr lang="en-US" err="1"/>
              <a:t>tiêu</a:t>
            </a:r>
            <a:r>
              <a:rPr lang="en-US"/>
              <a:t> </a:t>
            </a:r>
            <a:r>
              <a:rPr lang="en-US" err="1"/>
              <a:t>chí</a:t>
            </a:r>
            <a:r>
              <a:rPr lang="en-US"/>
              <a:t>.</a:t>
            </a:r>
          </a:p>
        </p:txBody>
      </p:sp>
      <p:pic>
        <p:nvPicPr>
          <p:cNvPr id="5" name="Picture 1">
            <a:extLst>
              <a:ext uri="{FF2B5EF4-FFF2-40B4-BE49-F238E27FC236}">
                <a16:creationId xmlns:a16="http://schemas.microsoft.com/office/drawing/2014/main" id="{1A24FB8B-3187-4EEB-9671-11F7C7F99B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05175" y="3283565"/>
            <a:ext cx="5581650" cy="313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688704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22A6E27-1CE2-413A-A57B-3B117746E3D0}"/>
              </a:ext>
            </a:extLst>
          </p:cNvPr>
          <p:cNvSpPr>
            <a:spLocks noGrp="1"/>
          </p:cNvSpPr>
          <p:nvPr>
            <p:ph type="ctrTitle"/>
          </p:nvPr>
        </p:nvSpPr>
        <p:spPr>
          <a:xfrm>
            <a:off x="1524000" y="690920"/>
            <a:ext cx="9144000" cy="477837"/>
          </a:xfrm>
        </p:spPr>
        <p:txBody>
          <a:bodyPr>
            <a:noAutofit/>
          </a:bodyPr>
          <a:lstStyle/>
          <a:p>
            <a:r>
              <a:rPr lang="en-US" sz="3200" b="1">
                <a:latin typeface="Times New Roman" panose="02020603050405020304" pitchFamily="18" charset="0"/>
                <a:cs typeface="Times New Roman" panose="02020603050405020304" pitchFamily="18" charset="0"/>
              </a:rPr>
              <a:t>CHƯƠNG 4: KẾT QUẢ NGHIÊN CỨU</a:t>
            </a:r>
            <a:endParaRPr lang="vi-VN" sz="3200" b="1">
              <a:latin typeface="Times New Roman" panose="02020603050405020304" pitchFamily="18" charset="0"/>
              <a:cs typeface="Times New Roman" panose="02020603050405020304" pitchFamily="18" charset="0"/>
            </a:endParaRPr>
          </a:p>
        </p:txBody>
      </p:sp>
      <p:sp>
        <p:nvSpPr>
          <p:cNvPr id="3" name="Tiêu đề phụ 2">
            <a:extLst>
              <a:ext uri="{FF2B5EF4-FFF2-40B4-BE49-F238E27FC236}">
                <a16:creationId xmlns:a16="http://schemas.microsoft.com/office/drawing/2014/main" id="{328F48C6-5478-877A-6E77-92E98E072079}"/>
              </a:ext>
            </a:extLst>
          </p:cNvPr>
          <p:cNvSpPr>
            <a:spLocks noGrp="1"/>
          </p:cNvSpPr>
          <p:nvPr>
            <p:ph type="subTitle" idx="1"/>
          </p:nvPr>
        </p:nvSpPr>
        <p:spPr>
          <a:xfrm>
            <a:off x="829630" y="1482602"/>
            <a:ext cx="9698670" cy="573109"/>
          </a:xfrm>
        </p:spPr>
        <p:txBody>
          <a:bodyPr>
            <a:normAutofit/>
          </a:bodyPr>
          <a:lstStyle/>
          <a:p>
            <a:pPr lvl="1" algn="just"/>
            <a:r>
              <a:rPr lang="en-US" sz="2800" b="1" err="1">
                <a:latin typeface="Times New Roman" panose="02020603050405020304" pitchFamily="18" charset="0"/>
                <a:cs typeface="Times New Roman" panose="02020603050405020304" pitchFamily="18" charset="0"/>
              </a:rPr>
              <a:t>Kết</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quả</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đạt</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được</a:t>
            </a:r>
            <a:r>
              <a:rPr lang="en-US" sz="2800" b="1">
                <a:latin typeface="Times New Roman" panose="02020603050405020304" pitchFamily="18" charset="0"/>
                <a:cs typeface="Times New Roman" panose="02020603050405020304" pitchFamily="18" charset="0"/>
              </a:rPr>
              <a:t>:</a:t>
            </a:r>
            <a:endParaRPr lang="vi-VN" sz="2800"/>
          </a:p>
        </p:txBody>
      </p:sp>
      <p:sp>
        <p:nvSpPr>
          <p:cNvPr id="4" name="TextBox 3"/>
          <p:cNvSpPr txBox="1"/>
          <p:nvPr/>
        </p:nvSpPr>
        <p:spPr>
          <a:xfrm>
            <a:off x="1930400" y="2184890"/>
            <a:ext cx="2759089" cy="369332"/>
          </a:xfrm>
          <a:prstGeom prst="rect">
            <a:avLst/>
          </a:prstGeom>
          <a:noFill/>
        </p:spPr>
        <p:txBody>
          <a:bodyPr wrap="none" rtlCol="0">
            <a:spAutoFit/>
          </a:bodyPr>
          <a:lstStyle/>
          <a:p>
            <a:r>
              <a:rPr lang="en-US" b="1" err="1">
                <a:latin typeface="Times New Roman" panose="02020603050405020304" pitchFamily="18" charset="0"/>
                <a:cs typeface="Times New Roman" panose="02020603050405020304" pitchFamily="18" charset="0"/>
              </a:rPr>
              <a:t>Đối</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với</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trang</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người</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dùng</a:t>
            </a:r>
            <a:r>
              <a:rPr lang="en-US" b="1">
                <a:latin typeface="Times New Roman" panose="02020603050405020304" pitchFamily="18" charset="0"/>
                <a:cs typeface="Times New Roman" panose="02020603050405020304" pitchFamily="18" charset="0"/>
              </a:rPr>
              <a:t>:</a:t>
            </a:r>
          </a:p>
        </p:txBody>
      </p:sp>
      <p:sp>
        <p:nvSpPr>
          <p:cNvPr id="7" name="TextBox 6"/>
          <p:cNvSpPr txBox="1"/>
          <p:nvPr/>
        </p:nvSpPr>
        <p:spPr>
          <a:xfrm>
            <a:off x="1379323" y="2637234"/>
            <a:ext cx="9872877" cy="369332"/>
          </a:xfrm>
          <a:prstGeom prst="rect">
            <a:avLst/>
          </a:prstGeom>
          <a:noFill/>
        </p:spPr>
        <p:txBody>
          <a:bodyPr wrap="square" rtlCol="0">
            <a:spAutoFit/>
          </a:bodyPr>
          <a:lstStyle/>
          <a:p>
            <a:pPr algn="just"/>
            <a:r>
              <a:rPr lang="en-US" err="1"/>
              <a:t>Xây</a:t>
            </a:r>
            <a:r>
              <a:rPr lang="en-US"/>
              <a:t> </a:t>
            </a:r>
            <a:r>
              <a:rPr lang="en-US" err="1"/>
              <a:t>dựng</a:t>
            </a:r>
            <a:r>
              <a:rPr lang="en-US"/>
              <a:t> </a:t>
            </a:r>
            <a:r>
              <a:rPr lang="en-US" err="1"/>
              <a:t>trang</a:t>
            </a:r>
            <a:r>
              <a:rPr lang="en-US"/>
              <a:t> </a:t>
            </a:r>
            <a:r>
              <a:rPr lang="en-US" err="1"/>
              <a:t>giao</a:t>
            </a:r>
            <a:r>
              <a:rPr lang="en-US"/>
              <a:t> </a:t>
            </a:r>
            <a:r>
              <a:rPr lang="en-US" err="1"/>
              <a:t>diện</a:t>
            </a:r>
            <a:r>
              <a:rPr lang="en-US"/>
              <a:t> </a:t>
            </a:r>
            <a:r>
              <a:rPr lang="en-US" err="1"/>
              <a:t>người</a:t>
            </a:r>
            <a:r>
              <a:rPr lang="en-US"/>
              <a:t> </a:t>
            </a:r>
            <a:r>
              <a:rPr lang="en-US" err="1"/>
              <a:t>dùng</a:t>
            </a:r>
            <a:r>
              <a:rPr lang="en-US"/>
              <a:t> </a:t>
            </a:r>
            <a:r>
              <a:rPr lang="en-US" err="1"/>
              <a:t>và</a:t>
            </a:r>
            <a:r>
              <a:rPr lang="en-US"/>
              <a:t> </a:t>
            </a:r>
            <a:r>
              <a:rPr lang="en-US" err="1"/>
              <a:t>thêm</a:t>
            </a:r>
            <a:r>
              <a:rPr lang="en-US"/>
              <a:t> </a:t>
            </a:r>
            <a:r>
              <a:rPr lang="en-US" err="1"/>
              <a:t>sản</a:t>
            </a:r>
            <a:r>
              <a:rPr lang="en-US"/>
              <a:t> </a:t>
            </a:r>
            <a:r>
              <a:rPr lang="en-US" err="1"/>
              <a:t>phẩm</a:t>
            </a:r>
            <a:r>
              <a:rPr lang="en-US"/>
              <a:t> </a:t>
            </a:r>
            <a:r>
              <a:rPr lang="en-US" err="1"/>
              <a:t>từ</a:t>
            </a:r>
            <a:r>
              <a:rPr lang="en-US"/>
              <a:t> server </a:t>
            </a:r>
            <a:r>
              <a:rPr lang="en-US" err="1"/>
              <a:t>lên</a:t>
            </a:r>
            <a:r>
              <a:rPr lang="en-US"/>
              <a:t> </a:t>
            </a:r>
            <a:r>
              <a:rPr lang="en-US" err="1"/>
              <a:t>trang</a:t>
            </a:r>
            <a:r>
              <a:rPr lang="en-US"/>
              <a:t> </a:t>
            </a:r>
            <a:r>
              <a:rPr lang="en-US" err="1"/>
              <a:t>người</a:t>
            </a:r>
            <a:r>
              <a:rPr lang="en-US"/>
              <a:t> </a:t>
            </a:r>
            <a:r>
              <a:rPr lang="en-US" err="1"/>
              <a:t>dùng</a:t>
            </a:r>
            <a:r>
              <a:rPr lang="en-US"/>
              <a:t>.</a:t>
            </a:r>
          </a:p>
        </p:txBody>
      </p:sp>
      <p:pic>
        <p:nvPicPr>
          <p:cNvPr id="5" name="Picture 1">
            <a:extLst>
              <a:ext uri="{FF2B5EF4-FFF2-40B4-BE49-F238E27FC236}">
                <a16:creationId xmlns:a16="http://schemas.microsoft.com/office/drawing/2014/main" id="{B5CE62C7-FD16-4267-BAA0-7C614F4D12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2572" y="3235427"/>
            <a:ext cx="5581650" cy="313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1">
            <a:extLst>
              <a:ext uri="{FF2B5EF4-FFF2-40B4-BE49-F238E27FC236}">
                <a16:creationId xmlns:a16="http://schemas.microsoft.com/office/drawing/2014/main" id="{D8052D2B-E1AB-4E7E-B217-C45CEEA987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15761" y="3235426"/>
            <a:ext cx="5581650" cy="313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815049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22A6E27-1CE2-413A-A57B-3B117746E3D0}"/>
              </a:ext>
            </a:extLst>
          </p:cNvPr>
          <p:cNvSpPr>
            <a:spLocks noGrp="1"/>
          </p:cNvSpPr>
          <p:nvPr>
            <p:ph type="ctrTitle"/>
          </p:nvPr>
        </p:nvSpPr>
        <p:spPr>
          <a:xfrm>
            <a:off x="1524000" y="690920"/>
            <a:ext cx="9144000" cy="477837"/>
          </a:xfrm>
        </p:spPr>
        <p:txBody>
          <a:bodyPr>
            <a:noAutofit/>
          </a:bodyPr>
          <a:lstStyle/>
          <a:p>
            <a:r>
              <a:rPr lang="en-US" sz="3200" b="1">
                <a:latin typeface="Times New Roman" panose="02020603050405020304" pitchFamily="18" charset="0"/>
                <a:cs typeface="Times New Roman" panose="02020603050405020304" pitchFamily="18" charset="0"/>
              </a:rPr>
              <a:t>CHƯƠNG 4: KẾT QUẢ NGHIÊN CỨU</a:t>
            </a:r>
            <a:endParaRPr lang="vi-VN" sz="3200" b="1">
              <a:latin typeface="Times New Roman" panose="02020603050405020304" pitchFamily="18" charset="0"/>
              <a:cs typeface="Times New Roman" panose="02020603050405020304" pitchFamily="18" charset="0"/>
            </a:endParaRPr>
          </a:p>
        </p:txBody>
      </p:sp>
      <p:sp>
        <p:nvSpPr>
          <p:cNvPr id="3" name="Tiêu đề phụ 2">
            <a:extLst>
              <a:ext uri="{FF2B5EF4-FFF2-40B4-BE49-F238E27FC236}">
                <a16:creationId xmlns:a16="http://schemas.microsoft.com/office/drawing/2014/main" id="{328F48C6-5478-877A-6E77-92E98E072079}"/>
              </a:ext>
            </a:extLst>
          </p:cNvPr>
          <p:cNvSpPr>
            <a:spLocks noGrp="1"/>
          </p:cNvSpPr>
          <p:nvPr>
            <p:ph type="subTitle" idx="1"/>
          </p:nvPr>
        </p:nvSpPr>
        <p:spPr>
          <a:xfrm>
            <a:off x="829630" y="1482602"/>
            <a:ext cx="9698670" cy="573109"/>
          </a:xfrm>
        </p:spPr>
        <p:txBody>
          <a:bodyPr>
            <a:normAutofit/>
          </a:bodyPr>
          <a:lstStyle/>
          <a:p>
            <a:pPr lvl="1" algn="just"/>
            <a:r>
              <a:rPr lang="en-US" sz="2800" b="1" err="1">
                <a:latin typeface="Times New Roman" panose="02020603050405020304" pitchFamily="18" charset="0"/>
                <a:cs typeface="Times New Roman" panose="02020603050405020304" pitchFamily="18" charset="0"/>
              </a:rPr>
              <a:t>Kết</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quả</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đạt</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được</a:t>
            </a:r>
            <a:r>
              <a:rPr lang="en-US" sz="2800" b="1">
                <a:latin typeface="Times New Roman" panose="02020603050405020304" pitchFamily="18" charset="0"/>
                <a:cs typeface="Times New Roman" panose="02020603050405020304" pitchFamily="18" charset="0"/>
              </a:rPr>
              <a:t>:</a:t>
            </a:r>
            <a:endParaRPr lang="vi-VN" sz="2800"/>
          </a:p>
        </p:txBody>
      </p:sp>
      <p:sp>
        <p:nvSpPr>
          <p:cNvPr id="4" name="TextBox 3"/>
          <p:cNvSpPr txBox="1"/>
          <p:nvPr/>
        </p:nvSpPr>
        <p:spPr>
          <a:xfrm>
            <a:off x="1930400" y="2184890"/>
            <a:ext cx="2759089" cy="369332"/>
          </a:xfrm>
          <a:prstGeom prst="rect">
            <a:avLst/>
          </a:prstGeom>
          <a:noFill/>
        </p:spPr>
        <p:txBody>
          <a:bodyPr wrap="none" rtlCol="0">
            <a:spAutoFit/>
          </a:bodyPr>
          <a:lstStyle/>
          <a:p>
            <a:r>
              <a:rPr lang="en-US" b="1" err="1">
                <a:latin typeface="Times New Roman" panose="02020603050405020304" pitchFamily="18" charset="0"/>
                <a:cs typeface="Times New Roman" panose="02020603050405020304" pitchFamily="18" charset="0"/>
              </a:rPr>
              <a:t>Đối</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với</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trang</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người</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dùng</a:t>
            </a:r>
            <a:r>
              <a:rPr lang="en-US" b="1">
                <a:latin typeface="Times New Roman" panose="02020603050405020304" pitchFamily="18" charset="0"/>
                <a:cs typeface="Times New Roman" panose="02020603050405020304" pitchFamily="18" charset="0"/>
              </a:rPr>
              <a:t>:</a:t>
            </a:r>
          </a:p>
        </p:txBody>
      </p:sp>
      <p:sp>
        <p:nvSpPr>
          <p:cNvPr id="7" name="TextBox 6"/>
          <p:cNvSpPr txBox="1"/>
          <p:nvPr/>
        </p:nvSpPr>
        <p:spPr>
          <a:xfrm>
            <a:off x="1379323" y="2637234"/>
            <a:ext cx="9872877" cy="369332"/>
          </a:xfrm>
          <a:prstGeom prst="rect">
            <a:avLst/>
          </a:prstGeom>
          <a:noFill/>
        </p:spPr>
        <p:txBody>
          <a:bodyPr wrap="square" rtlCol="0">
            <a:spAutoFit/>
          </a:bodyPr>
          <a:lstStyle/>
          <a:p>
            <a:pPr algn="just"/>
            <a:r>
              <a:rPr lang="en-US" err="1"/>
              <a:t>Xây</a:t>
            </a:r>
            <a:r>
              <a:rPr lang="en-US"/>
              <a:t> </a:t>
            </a:r>
            <a:r>
              <a:rPr lang="en-US" err="1"/>
              <a:t>dựng</a:t>
            </a:r>
            <a:r>
              <a:rPr lang="en-US"/>
              <a:t> </a:t>
            </a:r>
            <a:r>
              <a:rPr lang="en-US" err="1"/>
              <a:t>trang</a:t>
            </a:r>
            <a:r>
              <a:rPr lang="en-US"/>
              <a:t> chi </a:t>
            </a:r>
            <a:r>
              <a:rPr lang="en-US" err="1"/>
              <a:t>tiết</a:t>
            </a:r>
            <a:r>
              <a:rPr lang="en-US"/>
              <a:t> </a:t>
            </a:r>
            <a:r>
              <a:rPr lang="en-US" err="1"/>
              <a:t>sản</a:t>
            </a:r>
            <a:r>
              <a:rPr lang="en-US"/>
              <a:t> </a:t>
            </a:r>
            <a:r>
              <a:rPr lang="en-US" err="1"/>
              <a:t>phẩm</a:t>
            </a:r>
            <a:r>
              <a:rPr lang="en-US"/>
              <a:t> </a:t>
            </a:r>
            <a:r>
              <a:rPr lang="en-US" err="1"/>
              <a:t>và</a:t>
            </a:r>
            <a:r>
              <a:rPr lang="en-US"/>
              <a:t> </a:t>
            </a:r>
            <a:r>
              <a:rPr lang="en-US" err="1"/>
              <a:t>đặt</a:t>
            </a:r>
            <a:r>
              <a:rPr lang="en-US"/>
              <a:t> </a:t>
            </a:r>
            <a:r>
              <a:rPr lang="en-US" err="1"/>
              <a:t>hàng</a:t>
            </a:r>
            <a:r>
              <a:rPr lang="en-US"/>
              <a:t> </a:t>
            </a:r>
            <a:r>
              <a:rPr lang="en-US" err="1"/>
              <a:t>sản</a:t>
            </a:r>
            <a:r>
              <a:rPr lang="en-US"/>
              <a:t> </a:t>
            </a:r>
            <a:r>
              <a:rPr lang="en-US" err="1"/>
              <a:t>phẩm</a:t>
            </a:r>
            <a:r>
              <a:rPr lang="en-US"/>
              <a:t>.</a:t>
            </a:r>
          </a:p>
        </p:txBody>
      </p:sp>
      <p:pic>
        <p:nvPicPr>
          <p:cNvPr id="5" name="Picture 1">
            <a:extLst>
              <a:ext uri="{FF2B5EF4-FFF2-40B4-BE49-F238E27FC236}">
                <a16:creationId xmlns:a16="http://schemas.microsoft.com/office/drawing/2014/main" id="{13D16C39-0D76-40EB-A292-0B67F365E6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7286" y="3467115"/>
            <a:ext cx="5578475" cy="310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1">
            <a:extLst>
              <a:ext uri="{FF2B5EF4-FFF2-40B4-BE49-F238E27FC236}">
                <a16:creationId xmlns:a16="http://schemas.microsoft.com/office/drawing/2014/main" id="{335AF566-97AC-43DB-90DF-C5671FCE79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32067" y="3429000"/>
            <a:ext cx="5581650" cy="313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324702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22A6E27-1CE2-413A-A57B-3B117746E3D0}"/>
              </a:ext>
            </a:extLst>
          </p:cNvPr>
          <p:cNvSpPr>
            <a:spLocks noGrp="1"/>
          </p:cNvSpPr>
          <p:nvPr>
            <p:ph type="ctrTitle"/>
          </p:nvPr>
        </p:nvSpPr>
        <p:spPr>
          <a:xfrm>
            <a:off x="1524000" y="690920"/>
            <a:ext cx="9144000" cy="477837"/>
          </a:xfrm>
        </p:spPr>
        <p:txBody>
          <a:bodyPr>
            <a:noAutofit/>
          </a:bodyPr>
          <a:lstStyle/>
          <a:p>
            <a:r>
              <a:rPr lang="en-US" sz="3200" b="1">
                <a:latin typeface="Times New Roman" panose="02020603050405020304" pitchFamily="18" charset="0"/>
                <a:cs typeface="Times New Roman" panose="02020603050405020304" pitchFamily="18" charset="0"/>
              </a:rPr>
              <a:t>CHƯƠNG 4: KẾT QUẢ NGHIÊN CỨU</a:t>
            </a:r>
            <a:endParaRPr lang="vi-VN" sz="3200" b="1">
              <a:latin typeface="Times New Roman" panose="02020603050405020304" pitchFamily="18" charset="0"/>
              <a:cs typeface="Times New Roman" panose="02020603050405020304" pitchFamily="18" charset="0"/>
            </a:endParaRPr>
          </a:p>
        </p:txBody>
      </p:sp>
      <p:sp>
        <p:nvSpPr>
          <p:cNvPr id="3" name="Tiêu đề phụ 2">
            <a:extLst>
              <a:ext uri="{FF2B5EF4-FFF2-40B4-BE49-F238E27FC236}">
                <a16:creationId xmlns:a16="http://schemas.microsoft.com/office/drawing/2014/main" id="{328F48C6-5478-877A-6E77-92E98E072079}"/>
              </a:ext>
            </a:extLst>
          </p:cNvPr>
          <p:cNvSpPr>
            <a:spLocks noGrp="1"/>
          </p:cNvSpPr>
          <p:nvPr>
            <p:ph type="subTitle" idx="1"/>
          </p:nvPr>
        </p:nvSpPr>
        <p:spPr>
          <a:xfrm>
            <a:off x="829630" y="1482602"/>
            <a:ext cx="9698670" cy="573109"/>
          </a:xfrm>
        </p:spPr>
        <p:txBody>
          <a:bodyPr>
            <a:normAutofit/>
          </a:bodyPr>
          <a:lstStyle/>
          <a:p>
            <a:pPr lvl="1" algn="just"/>
            <a:r>
              <a:rPr lang="en-US" sz="2800" b="1" err="1">
                <a:latin typeface="Times New Roman" panose="02020603050405020304" pitchFamily="18" charset="0"/>
                <a:cs typeface="Times New Roman" panose="02020603050405020304" pitchFamily="18" charset="0"/>
              </a:rPr>
              <a:t>Kết</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quả</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đạt</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được</a:t>
            </a:r>
            <a:r>
              <a:rPr lang="en-US" sz="2800" b="1">
                <a:latin typeface="Times New Roman" panose="02020603050405020304" pitchFamily="18" charset="0"/>
                <a:cs typeface="Times New Roman" panose="02020603050405020304" pitchFamily="18" charset="0"/>
              </a:rPr>
              <a:t>:</a:t>
            </a:r>
            <a:endParaRPr lang="vi-VN" sz="2800"/>
          </a:p>
        </p:txBody>
      </p:sp>
      <p:sp>
        <p:nvSpPr>
          <p:cNvPr id="4" name="TextBox 3"/>
          <p:cNvSpPr txBox="1"/>
          <p:nvPr/>
        </p:nvSpPr>
        <p:spPr>
          <a:xfrm>
            <a:off x="1930400" y="2184890"/>
            <a:ext cx="2759089" cy="369332"/>
          </a:xfrm>
          <a:prstGeom prst="rect">
            <a:avLst/>
          </a:prstGeom>
          <a:noFill/>
        </p:spPr>
        <p:txBody>
          <a:bodyPr wrap="none" rtlCol="0">
            <a:spAutoFit/>
          </a:bodyPr>
          <a:lstStyle/>
          <a:p>
            <a:r>
              <a:rPr lang="en-US" b="1" err="1">
                <a:latin typeface="Times New Roman" panose="02020603050405020304" pitchFamily="18" charset="0"/>
                <a:cs typeface="Times New Roman" panose="02020603050405020304" pitchFamily="18" charset="0"/>
              </a:rPr>
              <a:t>Đối</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với</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trang</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người</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dùng</a:t>
            </a:r>
            <a:r>
              <a:rPr lang="en-US" b="1">
                <a:latin typeface="Times New Roman" panose="02020603050405020304" pitchFamily="18" charset="0"/>
                <a:cs typeface="Times New Roman" panose="02020603050405020304" pitchFamily="18" charset="0"/>
              </a:rPr>
              <a:t>:</a:t>
            </a:r>
          </a:p>
        </p:txBody>
      </p:sp>
      <p:sp>
        <p:nvSpPr>
          <p:cNvPr id="7" name="TextBox 6"/>
          <p:cNvSpPr txBox="1"/>
          <p:nvPr/>
        </p:nvSpPr>
        <p:spPr>
          <a:xfrm>
            <a:off x="1379323" y="2637234"/>
            <a:ext cx="9872877" cy="369332"/>
          </a:xfrm>
          <a:prstGeom prst="rect">
            <a:avLst/>
          </a:prstGeom>
          <a:noFill/>
        </p:spPr>
        <p:txBody>
          <a:bodyPr wrap="square" rtlCol="0">
            <a:spAutoFit/>
          </a:bodyPr>
          <a:lstStyle/>
          <a:p>
            <a:pPr algn="just"/>
            <a:r>
              <a:rPr lang="en-US" err="1"/>
              <a:t>Thêm</a:t>
            </a:r>
            <a:r>
              <a:rPr lang="en-US"/>
              <a:t> </a:t>
            </a:r>
            <a:r>
              <a:rPr lang="en-US" err="1"/>
              <a:t>chức</a:t>
            </a:r>
            <a:r>
              <a:rPr lang="en-US"/>
              <a:t> </a:t>
            </a:r>
            <a:r>
              <a:rPr lang="en-US" err="1"/>
              <a:t>năng</a:t>
            </a:r>
            <a:r>
              <a:rPr lang="en-US"/>
              <a:t> </a:t>
            </a:r>
            <a:r>
              <a:rPr lang="en-US" err="1"/>
              <a:t>tìm</a:t>
            </a:r>
            <a:r>
              <a:rPr lang="en-US"/>
              <a:t> </a:t>
            </a:r>
            <a:r>
              <a:rPr lang="en-US" err="1"/>
              <a:t>kiếm</a:t>
            </a:r>
            <a:r>
              <a:rPr lang="en-US"/>
              <a:t> </a:t>
            </a:r>
            <a:r>
              <a:rPr lang="en-US" err="1"/>
              <a:t>và</a:t>
            </a:r>
            <a:r>
              <a:rPr lang="en-US"/>
              <a:t> </a:t>
            </a:r>
            <a:r>
              <a:rPr lang="en-US" err="1"/>
              <a:t>đưa</a:t>
            </a:r>
            <a:r>
              <a:rPr lang="en-US"/>
              <a:t> </a:t>
            </a:r>
            <a:r>
              <a:rPr lang="en-US" err="1"/>
              <a:t>dự</a:t>
            </a:r>
            <a:r>
              <a:rPr lang="en-US"/>
              <a:t> </a:t>
            </a:r>
            <a:r>
              <a:rPr lang="en-US" err="1"/>
              <a:t>án</a:t>
            </a:r>
            <a:r>
              <a:rPr lang="en-US"/>
              <a:t> </a:t>
            </a:r>
            <a:r>
              <a:rPr lang="en-US" err="1"/>
              <a:t>lên</a:t>
            </a:r>
            <a:r>
              <a:rPr lang="en-US"/>
              <a:t> </a:t>
            </a:r>
            <a:r>
              <a:rPr lang="en-US" err="1"/>
              <a:t>github</a:t>
            </a:r>
            <a:r>
              <a:rPr lang="en-US"/>
              <a:t>.</a:t>
            </a:r>
          </a:p>
        </p:txBody>
      </p:sp>
      <p:pic>
        <p:nvPicPr>
          <p:cNvPr id="5" name="Picture 1">
            <a:extLst>
              <a:ext uri="{FF2B5EF4-FFF2-40B4-BE49-F238E27FC236}">
                <a16:creationId xmlns:a16="http://schemas.microsoft.com/office/drawing/2014/main" id="{B2327D88-DD12-4B02-BF3E-6ED65B25CF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0706" y="3305175"/>
            <a:ext cx="5578475" cy="310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44" name="Picture 4">
            <a:extLst>
              <a:ext uri="{FF2B5EF4-FFF2-40B4-BE49-F238E27FC236}">
                <a16:creationId xmlns:a16="http://schemas.microsoft.com/office/drawing/2014/main" id="{8DFEF433-AD8F-443E-A630-82D1C887A1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6291" y="3305175"/>
            <a:ext cx="5581650" cy="3133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64712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22A6E27-1CE2-413A-A57B-3B117746E3D0}"/>
              </a:ext>
            </a:extLst>
          </p:cNvPr>
          <p:cNvSpPr>
            <a:spLocks noGrp="1"/>
          </p:cNvSpPr>
          <p:nvPr>
            <p:ph type="ctrTitle"/>
          </p:nvPr>
        </p:nvSpPr>
        <p:spPr>
          <a:xfrm>
            <a:off x="1524000" y="690920"/>
            <a:ext cx="9728200" cy="477837"/>
          </a:xfrm>
        </p:spPr>
        <p:txBody>
          <a:bodyPr>
            <a:noAutofit/>
          </a:bodyPr>
          <a:lstStyle/>
          <a:p>
            <a:r>
              <a:rPr lang="en-US" sz="3200" b="1">
                <a:latin typeface="Times New Roman" panose="02020603050405020304" pitchFamily="18" charset="0"/>
                <a:cs typeface="Times New Roman" panose="02020603050405020304" pitchFamily="18" charset="0"/>
              </a:rPr>
              <a:t>CHƯƠNG 5: KẾT LUẬN VÀ HƯỚNG PHÁT TRIỂN</a:t>
            </a:r>
            <a:endParaRPr lang="vi-VN" sz="3200" b="1">
              <a:latin typeface="Times New Roman" panose="02020603050405020304" pitchFamily="18" charset="0"/>
              <a:cs typeface="Times New Roman" panose="02020603050405020304" pitchFamily="18" charset="0"/>
            </a:endParaRPr>
          </a:p>
        </p:txBody>
      </p:sp>
      <p:sp>
        <p:nvSpPr>
          <p:cNvPr id="3" name="Tiêu đề phụ 2">
            <a:extLst>
              <a:ext uri="{FF2B5EF4-FFF2-40B4-BE49-F238E27FC236}">
                <a16:creationId xmlns:a16="http://schemas.microsoft.com/office/drawing/2014/main" id="{328F48C6-5478-877A-6E77-92E98E072079}"/>
              </a:ext>
            </a:extLst>
          </p:cNvPr>
          <p:cNvSpPr>
            <a:spLocks noGrp="1"/>
          </p:cNvSpPr>
          <p:nvPr>
            <p:ph type="subTitle" idx="1"/>
          </p:nvPr>
        </p:nvSpPr>
        <p:spPr>
          <a:xfrm>
            <a:off x="829630" y="1482602"/>
            <a:ext cx="9698670" cy="573109"/>
          </a:xfrm>
        </p:spPr>
        <p:txBody>
          <a:bodyPr>
            <a:normAutofit/>
          </a:bodyPr>
          <a:lstStyle/>
          <a:p>
            <a:pPr lvl="1" algn="just"/>
            <a:r>
              <a:rPr lang="en-US" sz="2800" b="1" err="1">
                <a:latin typeface="Times New Roman" panose="02020603050405020304" pitchFamily="18" charset="0"/>
                <a:cs typeface="Times New Roman" panose="02020603050405020304" pitchFamily="18" charset="0"/>
              </a:rPr>
              <a:t>Kết</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luận</a:t>
            </a:r>
            <a:r>
              <a:rPr lang="en-US" sz="2800" b="1">
                <a:latin typeface="Times New Roman" panose="02020603050405020304" pitchFamily="18" charset="0"/>
                <a:cs typeface="Times New Roman" panose="02020603050405020304" pitchFamily="18" charset="0"/>
              </a:rPr>
              <a:t>:</a:t>
            </a:r>
            <a:endParaRPr lang="vi-VN" sz="2800"/>
          </a:p>
        </p:txBody>
      </p:sp>
      <p:sp>
        <p:nvSpPr>
          <p:cNvPr id="5" name="TextBox 4"/>
          <p:cNvSpPr txBox="1"/>
          <p:nvPr/>
        </p:nvSpPr>
        <p:spPr>
          <a:xfrm>
            <a:off x="1234458" y="2035279"/>
            <a:ext cx="10255177" cy="1882567"/>
          </a:xfrm>
          <a:prstGeom prst="rect">
            <a:avLst/>
          </a:prstGeom>
          <a:noFill/>
        </p:spPr>
        <p:txBody>
          <a:bodyPr wrap="square" numCol="1" rtlCol="0">
            <a:spAutoFit/>
          </a:bodyPr>
          <a:lstStyle/>
          <a:p>
            <a:pPr marL="0" marR="0" indent="457200">
              <a:spcBef>
                <a:spcPts val="0"/>
              </a:spcBef>
              <a:spcAft>
                <a:spcPts val="1000"/>
              </a:spcAft>
            </a:pPr>
            <a:r>
              <a:rPr lang="en-US">
                <a:effectLst/>
                <a:latin typeface="Times New Roman" panose="02020603050405020304" pitchFamily="18" charset="0"/>
                <a:ea typeface="Times New Roman" panose="02020603050405020304" pitchFamily="18" charset="0"/>
              </a:rPr>
              <a:t>Dự án xây dựng website bán máy tính đã đạt được những kết quả tích cực và mang lại những đóng góp quan trọng trong quá trình triển khai và phát triển. Tôi đã thành công trong việc tạo ra một nền tảng thân thiện người dùng, giúp người tiêu dùng dễ dàng tìm kiếm và mua sắm sản phẩm.</a:t>
            </a:r>
          </a:p>
          <a:p>
            <a:pPr marL="0" marR="0" indent="457200">
              <a:spcBef>
                <a:spcPts val="0"/>
              </a:spcBef>
              <a:spcAft>
                <a:spcPts val="1000"/>
              </a:spcAft>
            </a:pPr>
            <a:r>
              <a:rPr lang="en-US">
                <a:effectLst/>
                <a:latin typeface="Times New Roman" panose="02020603050405020304" pitchFamily="18" charset="0"/>
                <a:ea typeface="Times New Roman" panose="02020603050405020304" pitchFamily="18" charset="0"/>
              </a:rPr>
              <a:t>Đối với những đóng góp mới, tôi đã áp dụng các phương pháp và công nghệ mới nhất để cải thiện trải nghiệm người dùng. Giao diện thân thiện, quản lý đơn hàng hiệu quả, và khả năng tương tác cao là những điểm nổi bật mà chúng tôi đã đem đến.</a:t>
            </a:r>
          </a:p>
        </p:txBody>
      </p:sp>
      <p:sp>
        <p:nvSpPr>
          <p:cNvPr id="9" name="TextBox 8"/>
          <p:cNvSpPr txBox="1"/>
          <p:nvPr/>
        </p:nvSpPr>
        <p:spPr>
          <a:xfrm>
            <a:off x="1234458" y="4693595"/>
            <a:ext cx="6842742" cy="1477328"/>
          </a:xfrm>
          <a:prstGeom prst="rect">
            <a:avLst/>
          </a:prstGeom>
          <a:noFill/>
        </p:spPr>
        <p:txBody>
          <a:bodyPr wrap="square" rtlCol="0">
            <a:spAutoFit/>
          </a:bodyPr>
          <a:lstStyle/>
          <a:p>
            <a:pPr marL="285750" indent="-285750">
              <a:buFont typeface="Arial" panose="020B0604020202020204" pitchFamily="34" charset="0"/>
              <a:buChar char="•"/>
            </a:pPr>
            <a:r>
              <a:rPr lang="en-US" err="1"/>
              <a:t>Thiếu</a:t>
            </a:r>
            <a:r>
              <a:rPr lang="en-US"/>
              <a:t> </a:t>
            </a:r>
            <a:r>
              <a:rPr lang="en-US" err="1"/>
              <a:t>chức</a:t>
            </a:r>
            <a:r>
              <a:rPr lang="en-US"/>
              <a:t> </a:t>
            </a:r>
            <a:r>
              <a:rPr lang="en-US" err="1"/>
              <a:t>năng</a:t>
            </a:r>
            <a:r>
              <a:rPr lang="en-US"/>
              <a:t> </a:t>
            </a:r>
            <a:r>
              <a:rPr lang="en-US" err="1"/>
              <a:t>thêm</a:t>
            </a:r>
            <a:r>
              <a:rPr lang="en-US"/>
              <a:t> </a:t>
            </a:r>
            <a:r>
              <a:rPr lang="en-US" err="1"/>
              <a:t>sản</a:t>
            </a:r>
            <a:r>
              <a:rPr lang="en-US"/>
              <a:t> </a:t>
            </a:r>
            <a:r>
              <a:rPr lang="en-US" err="1"/>
              <a:t>phẩm</a:t>
            </a:r>
            <a:r>
              <a:rPr lang="en-US"/>
              <a:t> </a:t>
            </a:r>
            <a:r>
              <a:rPr lang="en-US" err="1"/>
              <a:t>vào</a:t>
            </a:r>
            <a:r>
              <a:rPr lang="en-US"/>
              <a:t> </a:t>
            </a:r>
            <a:r>
              <a:rPr lang="en-US" err="1"/>
              <a:t>giỏ</a:t>
            </a:r>
            <a:r>
              <a:rPr lang="en-US"/>
              <a:t> </a:t>
            </a:r>
            <a:r>
              <a:rPr lang="en-US" err="1"/>
              <a:t>hàng</a:t>
            </a:r>
            <a:r>
              <a:rPr lang="en-US"/>
              <a:t>.</a:t>
            </a:r>
          </a:p>
          <a:p>
            <a:pPr marL="285750" indent="-285750">
              <a:buFont typeface="Arial" panose="020B0604020202020204" pitchFamily="34" charset="0"/>
              <a:buChar char="•"/>
            </a:pPr>
            <a:r>
              <a:rPr lang="en-US" err="1"/>
              <a:t>Thiếu</a:t>
            </a:r>
            <a:r>
              <a:rPr lang="en-US"/>
              <a:t> </a:t>
            </a:r>
            <a:r>
              <a:rPr lang="en-US" err="1"/>
              <a:t>chức</a:t>
            </a:r>
            <a:r>
              <a:rPr lang="en-US"/>
              <a:t> </a:t>
            </a:r>
            <a:r>
              <a:rPr lang="en-US" err="1"/>
              <a:t>năng</a:t>
            </a:r>
            <a:r>
              <a:rPr lang="en-US"/>
              <a:t> </a:t>
            </a:r>
            <a:r>
              <a:rPr lang="en-US" err="1"/>
              <a:t>đăng</a:t>
            </a:r>
            <a:r>
              <a:rPr lang="en-US"/>
              <a:t> </a:t>
            </a:r>
            <a:r>
              <a:rPr lang="en-US" err="1"/>
              <a:t>nhập</a:t>
            </a:r>
            <a:r>
              <a:rPr lang="en-US"/>
              <a:t> </a:t>
            </a:r>
            <a:r>
              <a:rPr lang="en-US" err="1"/>
              <a:t>và</a:t>
            </a:r>
            <a:r>
              <a:rPr lang="en-US"/>
              <a:t> </a:t>
            </a:r>
            <a:r>
              <a:rPr lang="en-US" err="1"/>
              <a:t>đăng</a:t>
            </a:r>
            <a:r>
              <a:rPr lang="en-US"/>
              <a:t> </a:t>
            </a:r>
            <a:r>
              <a:rPr lang="en-US" err="1"/>
              <a:t>kí</a:t>
            </a:r>
            <a:r>
              <a:rPr lang="en-US"/>
              <a:t> </a:t>
            </a:r>
            <a:r>
              <a:rPr lang="en-US" err="1"/>
              <a:t>tài</a:t>
            </a:r>
            <a:r>
              <a:rPr lang="en-US"/>
              <a:t> </a:t>
            </a:r>
            <a:r>
              <a:rPr lang="en-US" err="1"/>
              <a:t>khoản</a:t>
            </a:r>
            <a:r>
              <a:rPr lang="en-US"/>
              <a:t>.</a:t>
            </a:r>
          </a:p>
          <a:p>
            <a:pPr marL="285750" indent="-285750">
              <a:buFont typeface="Arial" panose="020B0604020202020204" pitchFamily="34" charset="0"/>
              <a:buChar char="•"/>
            </a:pPr>
            <a:r>
              <a:rPr lang="en-US"/>
              <a:t>Chức </a:t>
            </a:r>
            <a:r>
              <a:rPr lang="en-US" err="1"/>
              <a:t>năng</a:t>
            </a:r>
            <a:r>
              <a:rPr lang="en-US"/>
              <a:t> </a:t>
            </a:r>
            <a:r>
              <a:rPr lang="en-US" err="1"/>
              <a:t>quản</a:t>
            </a:r>
            <a:r>
              <a:rPr lang="en-US"/>
              <a:t> </a:t>
            </a:r>
            <a:r>
              <a:rPr lang="en-US" err="1"/>
              <a:t>lý</a:t>
            </a:r>
            <a:r>
              <a:rPr lang="en-US"/>
              <a:t> </a:t>
            </a:r>
            <a:r>
              <a:rPr lang="en-US" err="1"/>
              <a:t>hóa</a:t>
            </a:r>
            <a:r>
              <a:rPr lang="en-US"/>
              <a:t> </a:t>
            </a:r>
            <a:r>
              <a:rPr lang="en-US" err="1"/>
              <a:t>đơn</a:t>
            </a:r>
            <a:r>
              <a:rPr lang="en-US"/>
              <a:t> </a:t>
            </a:r>
            <a:r>
              <a:rPr lang="en-US" err="1"/>
              <a:t>đặt</a:t>
            </a:r>
            <a:r>
              <a:rPr lang="en-US"/>
              <a:t> hang còn sơ xày.</a:t>
            </a:r>
          </a:p>
          <a:p>
            <a:pPr marL="285750" indent="-285750">
              <a:buFont typeface="Arial" panose="020B0604020202020204" pitchFamily="34" charset="0"/>
              <a:buChar char="•"/>
            </a:pPr>
            <a:r>
              <a:rPr lang="en-US" err="1"/>
              <a:t>Giao</a:t>
            </a:r>
            <a:r>
              <a:rPr lang="en-US"/>
              <a:t> </a:t>
            </a:r>
            <a:r>
              <a:rPr lang="en-US" err="1"/>
              <a:t>diện</a:t>
            </a:r>
            <a:r>
              <a:rPr lang="en-US"/>
              <a:t> </a:t>
            </a:r>
            <a:r>
              <a:rPr lang="en-US" err="1"/>
              <a:t>còn</a:t>
            </a:r>
            <a:r>
              <a:rPr lang="en-US"/>
              <a:t> </a:t>
            </a:r>
            <a:r>
              <a:rPr lang="en-US" err="1"/>
              <a:t>sơ</a:t>
            </a:r>
            <a:r>
              <a:rPr lang="en-US"/>
              <a:t> </a:t>
            </a:r>
            <a:r>
              <a:rPr lang="en-US" err="1"/>
              <a:t>xài</a:t>
            </a:r>
            <a:r>
              <a:rPr lang="en-US"/>
              <a:t> </a:t>
            </a:r>
            <a:r>
              <a:rPr lang="en-US" err="1"/>
              <a:t>chưa</a:t>
            </a:r>
            <a:r>
              <a:rPr lang="en-US"/>
              <a:t> </a:t>
            </a:r>
            <a:r>
              <a:rPr lang="en-US" err="1"/>
              <a:t>được</a:t>
            </a:r>
            <a:r>
              <a:rPr lang="en-US"/>
              <a:t> </a:t>
            </a:r>
            <a:r>
              <a:rPr lang="en-US" err="1"/>
              <a:t>nâng</a:t>
            </a:r>
            <a:r>
              <a:rPr lang="en-US"/>
              <a:t> cấp</a:t>
            </a:r>
          </a:p>
          <a:p>
            <a:pPr marL="285750" indent="-285750">
              <a:buFont typeface="Arial" panose="020B0604020202020204" pitchFamily="34" charset="0"/>
              <a:buChar char="•"/>
            </a:pPr>
            <a:r>
              <a:rPr lang="en-US"/>
              <a:t>Số lượng sản phẩm hạn chế</a:t>
            </a:r>
          </a:p>
        </p:txBody>
      </p:sp>
      <p:sp>
        <p:nvSpPr>
          <p:cNvPr id="10" name="Tiêu đề phụ 2">
            <a:extLst>
              <a:ext uri="{FF2B5EF4-FFF2-40B4-BE49-F238E27FC236}">
                <a16:creationId xmlns:a16="http://schemas.microsoft.com/office/drawing/2014/main" id="{328F48C6-5478-877A-6E77-92E98E072079}"/>
              </a:ext>
            </a:extLst>
          </p:cNvPr>
          <p:cNvSpPr txBox="1">
            <a:spLocks/>
          </p:cNvSpPr>
          <p:nvPr/>
        </p:nvSpPr>
        <p:spPr>
          <a:xfrm>
            <a:off x="829630" y="4120486"/>
            <a:ext cx="9698670" cy="57310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1" algn="just"/>
            <a:r>
              <a:rPr lang="en-US" sz="2800" b="1">
                <a:latin typeface="Times New Roman" panose="02020603050405020304" pitchFamily="18" charset="0"/>
                <a:cs typeface="Times New Roman" panose="02020603050405020304" pitchFamily="18" charset="0"/>
              </a:rPr>
              <a:t>Hạn chế:</a:t>
            </a:r>
            <a:endParaRPr lang="vi-VN" sz="2800"/>
          </a:p>
        </p:txBody>
      </p:sp>
    </p:spTree>
    <p:extLst>
      <p:ext uri="{BB962C8B-B14F-4D97-AF65-F5344CB8AC3E}">
        <p14:creationId xmlns:p14="http://schemas.microsoft.com/office/powerpoint/2010/main" val="20188736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22A6E27-1CE2-413A-A57B-3B117746E3D0}"/>
              </a:ext>
            </a:extLst>
          </p:cNvPr>
          <p:cNvSpPr>
            <a:spLocks noGrp="1"/>
          </p:cNvSpPr>
          <p:nvPr>
            <p:ph type="ctrTitle"/>
          </p:nvPr>
        </p:nvSpPr>
        <p:spPr>
          <a:xfrm>
            <a:off x="1569076" y="671602"/>
            <a:ext cx="9144000" cy="477837"/>
          </a:xfrm>
        </p:spPr>
        <p:txBody>
          <a:bodyPr>
            <a:noAutofit/>
          </a:bodyPr>
          <a:lstStyle/>
          <a:p>
            <a:r>
              <a:rPr lang="en-US" sz="3200" b="1">
                <a:effectLst/>
                <a:latin typeface="Times New Roman" panose="02020603050405020304" pitchFamily="18" charset="0"/>
                <a:ea typeface="Times New Roman" panose="02020603050405020304" pitchFamily="18" charset="0"/>
              </a:rPr>
              <a:t>CHƯƠNG 1: TỔNG QUAN</a:t>
            </a:r>
            <a:endParaRPr lang="vi-VN" sz="3200" b="1"/>
          </a:p>
        </p:txBody>
      </p:sp>
      <p:sp>
        <p:nvSpPr>
          <p:cNvPr id="3" name="Tiêu đề phụ 2">
            <a:extLst>
              <a:ext uri="{FF2B5EF4-FFF2-40B4-BE49-F238E27FC236}">
                <a16:creationId xmlns:a16="http://schemas.microsoft.com/office/drawing/2014/main" id="{328F48C6-5478-877A-6E77-92E98E072079}"/>
              </a:ext>
            </a:extLst>
          </p:cNvPr>
          <p:cNvSpPr>
            <a:spLocks noGrp="1"/>
          </p:cNvSpPr>
          <p:nvPr>
            <p:ph type="subTitle" idx="1"/>
          </p:nvPr>
        </p:nvSpPr>
        <p:spPr>
          <a:xfrm>
            <a:off x="1524000" y="1571223"/>
            <a:ext cx="9144000" cy="573109"/>
          </a:xfrm>
        </p:spPr>
        <p:txBody>
          <a:bodyPr>
            <a:normAutofit/>
          </a:bodyPr>
          <a:lstStyle/>
          <a:p>
            <a:r>
              <a:rPr lang="en-US" b="1" err="1">
                <a:latin typeface="Times New Roman" panose="02020603050405020304" pitchFamily="18" charset="0"/>
                <a:cs typeface="Times New Roman" panose="02020603050405020304" pitchFamily="18" charset="0"/>
              </a:rPr>
              <a:t>Tổng</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quan</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về</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Dự</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án</a:t>
            </a:r>
            <a:r>
              <a:rPr lang="en-US" b="1">
                <a:latin typeface="Times New Roman" panose="02020603050405020304" pitchFamily="18" charset="0"/>
                <a:cs typeface="Times New Roman" panose="02020603050405020304" pitchFamily="18" charset="0"/>
              </a:rPr>
              <a:t> : </a:t>
            </a:r>
            <a:r>
              <a:rPr lang="en-US" b="1" err="1">
                <a:latin typeface="Times New Roman" panose="02020603050405020304" pitchFamily="18" charset="0"/>
                <a:cs typeface="Times New Roman" panose="02020603050405020304" pitchFamily="18" charset="0"/>
              </a:rPr>
              <a:t>Xây</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dựng</a:t>
            </a:r>
            <a:r>
              <a:rPr lang="en-US" b="1">
                <a:latin typeface="Times New Roman" panose="02020603050405020304" pitchFamily="18" charset="0"/>
                <a:cs typeface="Times New Roman" panose="02020603050405020304" pitchFamily="18" charset="0"/>
              </a:rPr>
              <a:t> website </a:t>
            </a:r>
            <a:r>
              <a:rPr lang="en-US" b="1" err="1">
                <a:latin typeface="Times New Roman" panose="02020603050405020304" pitchFamily="18" charset="0"/>
                <a:cs typeface="Times New Roman" panose="02020603050405020304" pitchFamily="18" charset="0"/>
              </a:rPr>
              <a:t>bán</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máy</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tính</a:t>
            </a:r>
            <a:r>
              <a:rPr lang="en-US" b="1">
                <a:latin typeface="Times New Roman" panose="02020603050405020304" pitchFamily="18" charset="0"/>
                <a:cs typeface="Times New Roman" panose="02020603050405020304" pitchFamily="18" charset="0"/>
              </a:rPr>
              <a:t>.</a:t>
            </a:r>
          </a:p>
        </p:txBody>
      </p:sp>
      <p:sp>
        <p:nvSpPr>
          <p:cNvPr id="4" name="Hộp Văn bản 3">
            <a:extLst>
              <a:ext uri="{FF2B5EF4-FFF2-40B4-BE49-F238E27FC236}">
                <a16:creationId xmlns:a16="http://schemas.microsoft.com/office/drawing/2014/main" id="{93EB7B14-C179-9370-67B5-597886CE48FD}"/>
              </a:ext>
            </a:extLst>
          </p:cNvPr>
          <p:cNvSpPr txBox="1"/>
          <p:nvPr/>
        </p:nvSpPr>
        <p:spPr>
          <a:xfrm>
            <a:off x="1524000" y="2363273"/>
            <a:ext cx="8622406" cy="3477875"/>
          </a:xfrm>
          <a:prstGeom prst="rect">
            <a:avLst/>
          </a:prstGeom>
          <a:noFill/>
        </p:spPr>
        <p:txBody>
          <a:bodyPr wrap="square" rtlCol="0">
            <a:spAutoFit/>
          </a:bodyPr>
          <a:lstStyle/>
          <a:p>
            <a:r>
              <a:rPr lang="en-US" sz="2200" err="1">
                <a:latin typeface="Times New Roman" panose="02020603050405020304" pitchFamily="18" charset="0"/>
                <a:cs typeface="Times New Roman" panose="02020603050405020304" pitchFamily="18" charset="0"/>
              </a:rPr>
              <a:t>Dự</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án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Xây</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Dựng</a:t>
            </a:r>
            <a:r>
              <a:rPr lang="en-US" sz="2200">
                <a:latin typeface="Times New Roman" panose="02020603050405020304" pitchFamily="18" charset="0"/>
                <a:cs typeface="Times New Roman" panose="02020603050405020304" pitchFamily="18" charset="0"/>
              </a:rPr>
              <a:t> Website </a:t>
            </a:r>
            <a:r>
              <a:rPr lang="en-US" sz="2200" err="1">
                <a:latin typeface="Times New Roman" panose="02020603050405020304" pitchFamily="18" charset="0"/>
                <a:cs typeface="Times New Roman" panose="02020603050405020304" pitchFamily="18" charset="0"/>
              </a:rPr>
              <a:t>Bán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Máy</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Tính</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là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một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hành</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trình</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hứa</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hẹn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nơi</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công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nghệ</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và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thương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mại</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điện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tử</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hòa</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quyện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để</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tạo</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nên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một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trải</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nghiệm</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mua</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sắm</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trực</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tuyến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hoàn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hảo</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Đích</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đến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của</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dự</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án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không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chỉ</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là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việc</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phát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triển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một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trang</a:t>
            </a:r>
            <a:r>
              <a:rPr lang="en-US" sz="2200">
                <a:latin typeface="Times New Roman" panose="02020603050405020304" pitchFamily="18" charset="0"/>
                <a:cs typeface="Times New Roman" panose="02020603050405020304" pitchFamily="18" charset="0"/>
              </a:rPr>
              <a:t> web </a:t>
            </a:r>
            <a:r>
              <a:rPr lang="en-US" sz="2200" err="1">
                <a:latin typeface="Times New Roman" panose="02020603050405020304" pitchFamily="18" charset="0"/>
                <a:cs typeface="Times New Roman" panose="02020603050405020304" pitchFamily="18" charset="0"/>
              </a:rPr>
              <a:t>chuyên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nghiệp</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còn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là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việc</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đáp</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ứng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những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yêu</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cầu</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đa</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dạng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của</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cả</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người</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quản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trị</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và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người</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mua</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hàng</a:t>
            </a:r>
            <a:r>
              <a:rPr lang="en-US" sz="2200">
                <a:latin typeface="Times New Roman" panose="02020603050405020304" pitchFamily="18" charset="0"/>
                <a:cs typeface="Times New Roman" panose="02020603050405020304" pitchFamily="18" charset="0"/>
              </a:rPr>
              <a:t>.</a:t>
            </a:r>
          </a:p>
          <a:p>
            <a:r>
              <a:rPr lang="en-US" sz="2200">
                <a:latin typeface="Times New Roman" panose="02020603050405020304" pitchFamily="18" charset="0"/>
                <a:cs typeface="Times New Roman" panose="02020603050405020304" pitchFamily="18" charset="0"/>
              </a:rPr>
              <a:t> </a:t>
            </a:r>
          </a:p>
          <a:p>
            <a:r>
              <a:rPr lang="en-US" sz="2200" err="1">
                <a:latin typeface="Times New Roman" panose="02020603050405020304" pitchFamily="18" charset="0"/>
                <a:cs typeface="Times New Roman" panose="02020603050405020304" pitchFamily="18" charset="0"/>
              </a:rPr>
              <a:t>Tại</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đây</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tôi</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cố</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gắng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kết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hợp</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linh</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hoạt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của</a:t>
            </a:r>
            <a:r>
              <a:rPr lang="en-US" sz="2200">
                <a:latin typeface="Times New Roman" panose="02020603050405020304" pitchFamily="18" charset="0"/>
                <a:cs typeface="Times New Roman" panose="02020603050405020304" pitchFamily="18" charset="0"/>
              </a:rPr>
              <a:t> Node.js </a:t>
            </a:r>
            <a:r>
              <a:rPr lang="en-US" sz="2200" err="1">
                <a:latin typeface="Times New Roman" panose="02020603050405020304" pitchFamily="18" charset="0"/>
                <a:cs typeface="Times New Roman" panose="02020603050405020304" pitchFamily="18" charset="0"/>
              </a:rPr>
              <a:t>và</a:t>
            </a:r>
            <a:r>
              <a:rPr lang="en-US" sz="2200">
                <a:latin typeface="Times New Roman" panose="02020603050405020304" pitchFamily="18" charset="0"/>
                <a:cs typeface="Times New Roman" panose="02020603050405020304" pitchFamily="18" charset="0"/>
              </a:rPr>
              <a:t> React.js, </a:t>
            </a:r>
            <a:r>
              <a:rPr lang="en-US" sz="2200" err="1">
                <a:latin typeface="Times New Roman" panose="02020603050405020304" pitchFamily="18" charset="0"/>
                <a:cs typeface="Times New Roman" panose="02020603050405020304" pitchFamily="18" charset="0"/>
              </a:rPr>
              <a:t>những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công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nghệ</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tiên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tiến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được</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hội</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tụ</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để</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tạo</a:t>
            </a:r>
            <a:r>
              <a:rPr lang="en-US" sz="2200">
                <a:latin typeface="Times New Roman" panose="02020603050405020304" pitchFamily="18" charset="0"/>
                <a:cs typeface="Times New Roman" panose="02020603050405020304" pitchFamily="18" charset="0"/>
              </a:rPr>
              <a:t> ra </a:t>
            </a:r>
            <a:r>
              <a:rPr lang="en-US" sz="2200" err="1">
                <a:latin typeface="Times New Roman" panose="02020603050405020304" pitchFamily="18" charset="0"/>
                <a:cs typeface="Times New Roman" panose="02020603050405020304" pitchFamily="18" charset="0"/>
              </a:rPr>
              <a:t>một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nền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tảng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mạnh</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mẽ</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Mô</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hình</a:t>
            </a:r>
            <a:r>
              <a:rPr lang="en-US" sz="2200">
                <a:latin typeface="Times New Roman" panose="02020603050405020304" pitchFamily="18" charset="0"/>
                <a:cs typeface="Times New Roman" panose="02020603050405020304" pitchFamily="18" charset="0"/>
              </a:rPr>
              <a:t> MVC, </a:t>
            </a:r>
            <a:r>
              <a:rPr lang="en-US" sz="2200" err="1">
                <a:latin typeface="Times New Roman" panose="02020603050405020304" pitchFamily="18" charset="0"/>
                <a:cs typeface="Times New Roman" panose="02020603050405020304" pitchFamily="18" charset="0"/>
              </a:rPr>
              <a:t>một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cấu</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trúc</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tổ</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chức</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được</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chọn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lựa</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không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chỉ</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giúp</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quản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lý</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dự</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án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một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cách</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hiệu</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quả</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còn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mang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lại</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sự</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dễ</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bảo</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trì</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cho</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mã</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nguồn</a:t>
            </a:r>
            <a:r>
              <a:rPr lang="en-US" sz="220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87840452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heel(1)">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22A6E27-1CE2-413A-A57B-3B117746E3D0}"/>
              </a:ext>
            </a:extLst>
          </p:cNvPr>
          <p:cNvSpPr>
            <a:spLocks noGrp="1"/>
          </p:cNvSpPr>
          <p:nvPr>
            <p:ph type="ctrTitle"/>
          </p:nvPr>
        </p:nvSpPr>
        <p:spPr>
          <a:xfrm>
            <a:off x="1524000" y="690920"/>
            <a:ext cx="9728200" cy="477837"/>
          </a:xfrm>
        </p:spPr>
        <p:txBody>
          <a:bodyPr>
            <a:noAutofit/>
          </a:bodyPr>
          <a:lstStyle/>
          <a:p>
            <a:r>
              <a:rPr lang="en-US" sz="3200" b="1">
                <a:latin typeface="Times New Roman" panose="02020603050405020304" pitchFamily="18" charset="0"/>
                <a:cs typeface="Times New Roman" panose="02020603050405020304" pitchFamily="18" charset="0"/>
              </a:rPr>
              <a:t>CHƯƠNG 5: KẾT LUẬN VÀ HƯỚNG PHÁT TRIỂN</a:t>
            </a:r>
            <a:endParaRPr lang="vi-VN" sz="3200" b="1">
              <a:latin typeface="Times New Roman" panose="02020603050405020304" pitchFamily="18" charset="0"/>
              <a:cs typeface="Times New Roman" panose="02020603050405020304" pitchFamily="18" charset="0"/>
            </a:endParaRPr>
          </a:p>
        </p:txBody>
      </p:sp>
      <p:sp>
        <p:nvSpPr>
          <p:cNvPr id="4" name="Subtitle 3"/>
          <p:cNvSpPr>
            <a:spLocks noGrp="1"/>
          </p:cNvSpPr>
          <p:nvPr>
            <p:ph type="subTitle" idx="1"/>
          </p:nvPr>
        </p:nvSpPr>
        <p:spPr>
          <a:xfrm>
            <a:off x="738554" y="1562224"/>
            <a:ext cx="3323492" cy="483454"/>
          </a:xfrm>
        </p:spPr>
        <p:txBody>
          <a:bodyPr>
            <a:normAutofit/>
          </a:bodyPr>
          <a:lstStyle/>
          <a:p>
            <a:r>
              <a:rPr lang="en-US" sz="2800" b="1" err="1">
                <a:latin typeface="Times New Roman" panose="02020603050405020304" pitchFamily="18" charset="0"/>
                <a:cs typeface="Times New Roman" panose="02020603050405020304" pitchFamily="18" charset="0"/>
              </a:rPr>
              <a:t>Hướng</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phát</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triển</a:t>
            </a:r>
            <a:r>
              <a:rPr lang="en-US" sz="2800" b="1">
                <a:latin typeface="Times New Roman" panose="02020603050405020304" pitchFamily="18" charset="0"/>
                <a:cs typeface="Times New Roman" panose="02020603050405020304" pitchFamily="18" charset="0"/>
              </a:rPr>
              <a:t>:</a:t>
            </a:r>
          </a:p>
        </p:txBody>
      </p:sp>
      <p:sp>
        <p:nvSpPr>
          <p:cNvPr id="6" name="TextBox 5"/>
          <p:cNvSpPr txBox="1"/>
          <p:nvPr/>
        </p:nvSpPr>
        <p:spPr>
          <a:xfrm>
            <a:off x="1152641" y="2439145"/>
            <a:ext cx="9953021" cy="1754326"/>
          </a:xfrm>
          <a:prstGeom prst="rect">
            <a:avLst/>
          </a:prstGeom>
          <a:noFill/>
        </p:spPr>
        <p:txBody>
          <a:bodyPr wrap="square" rtlCol="0">
            <a:spAutoFit/>
          </a:bodyPr>
          <a:lstStyle/>
          <a:p>
            <a:pPr marL="285750" indent="-285750">
              <a:buFont typeface="Arial" panose="020B0604020202020204" pitchFamily="34" charset="0"/>
              <a:buChar char="•"/>
            </a:pPr>
            <a:r>
              <a:rPr lang="en-US" err="1"/>
              <a:t>Tối</a:t>
            </a:r>
            <a:r>
              <a:rPr lang="en-US"/>
              <a:t> </a:t>
            </a:r>
            <a:r>
              <a:rPr lang="en-US" err="1"/>
              <a:t>Ưu</a:t>
            </a:r>
            <a:r>
              <a:rPr lang="en-US"/>
              <a:t> </a:t>
            </a:r>
            <a:r>
              <a:rPr lang="en-US" err="1"/>
              <a:t>Hóa</a:t>
            </a:r>
            <a:r>
              <a:rPr lang="en-US"/>
              <a:t> </a:t>
            </a:r>
            <a:r>
              <a:rPr lang="en-US" err="1"/>
              <a:t>Trải</a:t>
            </a:r>
            <a:r>
              <a:rPr lang="en-US"/>
              <a:t> </a:t>
            </a:r>
            <a:r>
              <a:rPr lang="en-US" err="1"/>
              <a:t>Nghiệm</a:t>
            </a:r>
            <a:r>
              <a:rPr lang="en-US"/>
              <a:t> </a:t>
            </a:r>
            <a:r>
              <a:rPr lang="en-US" err="1"/>
              <a:t>Người</a:t>
            </a:r>
            <a:r>
              <a:rPr lang="en-US"/>
              <a:t> </a:t>
            </a:r>
            <a:r>
              <a:rPr lang="en-US" err="1"/>
              <a:t>Dùng</a:t>
            </a:r>
            <a:r>
              <a:rPr lang="en-US"/>
              <a:t>: </a:t>
            </a:r>
            <a:r>
              <a:rPr lang="en-US" err="1"/>
              <a:t>tăng</a:t>
            </a:r>
            <a:r>
              <a:rPr lang="en-US"/>
              <a:t> </a:t>
            </a:r>
            <a:r>
              <a:rPr lang="en-US" err="1"/>
              <a:t>cường</a:t>
            </a:r>
            <a:r>
              <a:rPr lang="en-US"/>
              <a:t> </a:t>
            </a:r>
            <a:r>
              <a:rPr lang="en-US" err="1"/>
              <a:t>phát</a:t>
            </a:r>
            <a:r>
              <a:rPr lang="en-US"/>
              <a:t> </a:t>
            </a:r>
            <a:r>
              <a:rPr lang="en-US" err="1"/>
              <a:t>triển,mở</a:t>
            </a:r>
            <a:r>
              <a:rPr lang="en-US"/>
              <a:t> </a:t>
            </a:r>
            <a:r>
              <a:rPr lang="en-US" err="1"/>
              <a:t>rộng</a:t>
            </a:r>
            <a:r>
              <a:rPr lang="en-US"/>
              <a:t> </a:t>
            </a:r>
            <a:r>
              <a:rPr lang="en-US" err="1"/>
              <a:t>thêm</a:t>
            </a:r>
            <a:r>
              <a:rPr lang="en-US"/>
              <a:t> </a:t>
            </a:r>
            <a:r>
              <a:rPr lang="en-US" err="1"/>
              <a:t>các</a:t>
            </a:r>
            <a:r>
              <a:rPr lang="en-US"/>
              <a:t> </a:t>
            </a:r>
            <a:r>
              <a:rPr lang="en-US" err="1"/>
              <a:t>chức</a:t>
            </a:r>
            <a:r>
              <a:rPr lang="en-US"/>
              <a:t> </a:t>
            </a:r>
            <a:r>
              <a:rPr lang="en-US" err="1"/>
              <a:t>năng</a:t>
            </a:r>
            <a:r>
              <a:rPr lang="en-US"/>
              <a:t> </a:t>
            </a:r>
            <a:r>
              <a:rPr lang="en-US" err="1"/>
              <a:t>mới</a:t>
            </a:r>
            <a:r>
              <a:rPr lang="en-US"/>
              <a:t> </a:t>
            </a:r>
            <a:r>
              <a:rPr lang="en-US" err="1"/>
              <a:t>để</a:t>
            </a:r>
            <a:r>
              <a:rPr lang="en-US"/>
              <a:t> </a:t>
            </a:r>
            <a:r>
              <a:rPr lang="en-US" err="1"/>
              <a:t>tạo</a:t>
            </a:r>
            <a:r>
              <a:rPr lang="en-US"/>
              <a:t> </a:t>
            </a:r>
            <a:r>
              <a:rPr lang="en-US" err="1"/>
              <a:t>ra</a:t>
            </a:r>
            <a:r>
              <a:rPr lang="en-US"/>
              <a:t> </a:t>
            </a:r>
            <a:r>
              <a:rPr lang="en-US" err="1"/>
              <a:t>trải</a:t>
            </a:r>
            <a:r>
              <a:rPr lang="en-US"/>
              <a:t> </a:t>
            </a:r>
            <a:r>
              <a:rPr lang="en-US" err="1"/>
              <a:t>nghiệm</a:t>
            </a:r>
            <a:r>
              <a:rPr lang="en-US"/>
              <a:t> </a:t>
            </a:r>
            <a:r>
              <a:rPr lang="en-US" err="1"/>
              <a:t>mua</a:t>
            </a:r>
            <a:r>
              <a:rPr lang="en-US"/>
              <a:t> </a:t>
            </a:r>
            <a:r>
              <a:rPr lang="en-US" err="1"/>
              <a:t>sắm</a:t>
            </a:r>
            <a:r>
              <a:rPr lang="en-US"/>
              <a:t> </a:t>
            </a:r>
            <a:r>
              <a:rPr lang="en-US" err="1"/>
              <a:t>trực</a:t>
            </a:r>
            <a:r>
              <a:rPr lang="en-US"/>
              <a:t> </a:t>
            </a:r>
            <a:r>
              <a:rPr lang="en-US" err="1"/>
              <a:t>tuyến</a:t>
            </a:r>
            <a:r>
              <a:rPr lang="en-US"/>
              <a:t> </a:t>
            </a:r>
            <a:r>
              <a:rPr lang="en-US" err="1"/>
              <a:t>trơn</a:t>
            </a:r>
            <a:r>
              <a:rPr lang="en-US"/>
              <a:t> </a:t>
            </a:r>
            <a:r>
              <a:rPr lang="en-US" err="1"/>
              <a:t>tru</a:t>
            </a:r>
            <a:r>
              <a:rPr lang="en-US"/>
              <a:t> </a:t>
            </a:r>
            <a:r>
              <a:rPr lang="en-US" err="1"/>
              <a:t>và</a:t>
            </a:r>
            <a:r>
              <a:rPr lang="en-US"/>
              <a:t> </a:t>
            </a:r>
            <a:r>
              <a:rPr lang="en-US" err="1"/>
              <a:t>thuận</a:t>
            </a:r>
            <a:r>
              <a:rPr lang="en-US"/>
              <a:t> </a:t>
            </a:r>
            <a:r>
              <a:rPr lang="en-US" err="1"/>
              <a:t>lợi</a:t>
            </a:r>
            <a:r>
              <a:rPr lang="en-US"/>
              <a:t> </a:t>
            </a:r>
            <a:r>
              <a:rPr lang="en-US" err="1"/>
              <a:t>hơn</a:t>
            </a:r>
            <a:r>
              <a:rPr lang="en-US"/>
              <a:t>.</a:t>
            </a:r>
          </a:p>
          <a:p>
            <a:pPr marL="285750" indent="-285750">
              <a:buFont typeface="Arial" panose="020B0604020202020204" pitchFamily="34" charset="0"/>
              <a:buChar char="•"/>
            </a:pPr>
            <a:r>
              <a:rPr lang="en-US" err="1"/>
              <a:t>Mở</a:t>
            </a:r>
            <a:r>
              <a:rPr lang="en-US"/>
              <a:t> </a:t>
            </a:r>
            <a:r>
              <a:rPr lang="en-US" err="1"/>
              <a:t>Rộng</a:t>
            </a:r>
            <a:r>
              <a:rPr lang="en-US"/>
              <a:t> </a:t>
            </a:r>
            <a:r>
              <a:rPr lang="en-US" err="1"/>
              <a:t>Danh</a:t>
            </a:r>
            <a:r>
              <a:rPr lang="en-US"/>
              <a:t> </a:t>
            </a:r>
            <a:r>
              <a:rPr lang="en-US" err="1"/>
              <a:t>Mục</a:t>
            </a:r>
            <a:r>
              <a:rPr lang="en-US"/>
              <a:t> </a:t>
            </a:r>
            <a:r>
              <a:rPr lang="en-US" err="1"/>
              <a:t>Sản</a:t>
            </a:r>
            <a:r>
              <a:rPr lang="en-US"/>
              <a:t> </a:t>
            </a:r>
            <a:r>
              <a:rPr lang="en-US" err="1"/>
              <a:t>Phẩm</a:t>
            </a:r>
            <a:r>
              <a:rPr lang="en-US"/>
              <a:t>: </a:t>
            </a:r>
            <a:r>
              <a:rPr lang="en-US" err="1"/>
              <a:t>Thêm</a:t>
            </a:r>
            <a:r>
              <a:rPr lang="en-US"/>
              <a:t> </a:t>
            </a:r>
            <a:r>
              <a:rPr lang="en-US" err="1"/>
              <a:t>vào</a:t>
            </a:r>
            <a:r>
              <a:rPr lang="en-US"/>
              <a:t> </a:t>
            </a:r>
            <a:r>
              <a:rPr lang="en-US" err="1"/>
              <a:t>danh</a:t>
            </a:r>
            <a:r>
              <a:rPr lang="en-US"/>
              <a:t> </a:t>
            </a:r>
            <a:r>
              <a:rPr lang="en-US" err="1"/>
              <a:t>mục</a:t>
            </a:r>
            <a:r>
              <a:rPr lang="en-US"/>
              <a:t> </a:t>
            </a:r>
            <a:r>
              <a:rPr lang="en-US" err="1"/>
              <a:t>sản</a:t>
            </a:r>
            <a:r>
              <a:rPr lang="en-US"/>
              <a:t> </a:t>
            </a:r>
            <a:r>
              <a:rPr lang="en-US" err="1"/>
              <a:t>phẩm</a:t>
            </a:r>
            <a:r>
              <a:rPr lang="en-US"/>
              <a:t> </a:t>
            </a:r>
            <a:r>
              <a:rPr lang="en-US" err="1"/>
              <a:t>những</a:t>
            </a:r>
            <a:r>
              <a:rPr lang="en-US"/>
              <a:t> </a:t>
            </a:r>
            <a:r>
              <a:rPr lang="en-US" err="1"/>
              <a:t>loại</a:t>
            </a:r>
            <a:r>
              <a:rPr lang="en-US"/>
              <a:t> </a:t>
            </a:r>
            <a:r>
              <a:rPr lang="en-US" err="1"/>
              <a:t>mới</a:t>
            </a:r>
            <a:r>
              <a:rPr lang="en-US"/>
              <a:t> </a:t>
            </a:r>
            <a:r>
              <a:rPr lang="en-US" err="1"/>
              <a:t>và</a:t>
            </a:r>
            <a:r>
              <a:rPr lang="en-US"/>
              <a:t> </a:t>
            </a:r>
            <a:r>
              <a:rPr lang="en-US" err="1"/>
              <a:t>đa</a:t>
            </a:r>
            <a:r>
              <a:rPr lang="en-US"/>
              <a:t> </a:t>
            </a:r>
            <a:r>
              <a:rPr lang="en-US" err="1"/>
              <a:t>dạng</a:t>
            </a:r>
            <a:r>
              <a:rPr lang="en-US"/>
              <a:t> </a:t>
            </a:r>
            <a:r>
              <a:rPr lang="en-US" err="1"/>
              <a:t>để</a:t>
            </a:r>
            <a:r>
              <a:rPr lang="en-US"/>
              <a:t> </a:t>
            </a:r>
            <a:r>
              <a:rPr lang="en-US" err="1"/>
              <a:t>đáp</a:t>
            </a:r>
            <a:r>
              <a:rPr lang="en-US"/>
              <a:t> </a:t>
            </a:r>
            <a:r>
              <a:rPr lang="en-US" err="1"/>
              <a:t>ứng</a:t>
            </a:r>
            <a:r>
              <a:rPr lang="en-US"/>
              <a:t> </a:t>
            </a:r>
            <a:r>
              <a:rPr lang="en-US" err="1"/>
              <a:t>nhu</a:t>
            </a:r>
            <a:r>
              <a:rPr lang="en-US"/>
              <a:t> </a:t>
            </a:r>
            <a:r>
              <a:rPr lang="en-US" err="1"/>
              <a:t>cầu</a:t>
            </a:r>
            <a:r>
              <a:rPr lang="en-US"/>
              <a:t> </a:t>
            </a:r>
            <a:r>
              <a:rPr lang="en-US" err="1"/>
              <a:t>của</a:t>
            </a:r>
            <a:r>
              <a:rPr lang="en-US"/>
              <a:t> </a:t>
            </a:r>
            <a:r>
              <a:rPr lang="en-US" err="1"/>
              <a:t>khách</a:t>
            </a:r>
            <a:r>
              <a:rPr lang="en-US"/>
              <a:t> </a:t>
            </a:r>
            <a:r>
              <a:rPr lang="en-US" err="1"/>
              <a:t>hàng</a:t>
            </a:r>
            <a:r>
              <a:rPr lang="en-US"/>
              <a:t>.</a:t>
            </a:r>
          </a:p>
          <a:p>
            <a:pPr marL="285750" indent="-285750">
              <a:buFont typeface="Arial" panose="020B0604020202020204" pitchFamily="34" charset="0"/>
              <a:buChar char="•"/>
            </a:pPr>
            <a:r>
              <a:rPr lang="en-US" sz="1800">
                <a:effectLst/>
                <a:latin typeface="Times New Roman" panose="02020603050405020304" pitchFamily="18" charset="0"/>
                <a:ea typeface="Times New Roman" panose="02020603050405020304" pitchFamily="18" charset="0"/>
              </a:rPr>
              <a:t>Học hỏi và tìm hiểu: tăng cường sự hiểu biết của bản thân từ việc học thêm những kiến thức cần thiết trong việc xây dựng và phát triển website.</a:t>
            </a:r>
          </a:p>
        </p:txBody>
      </p:sp>
    </p:spTree>
    <p:extLst>
      <p:ext uri="{BB962C8B-B14F-4D97-AF65-F5344CB8AC3E}">
        <p14:creationId xmlns:p14="http://schemas.microsoft.com/office/powerpoint/2010/main" val="7037565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22A6E27-1CE2-413A-A57B-3B117746E3D0}"/>
              </a:ext>
            </a:extLst>
          </p:cNvPr>
          <p:cNvSpPr>
            <a:spLocks noGrp="1"/>
          </p:cNvSpPr>
          <p:nvPr>
            <p:ph type="ctrTitle"/>
          </p:nvPr>
        </p:nvSpPr>
        <p:spPr>
          <a:xfrm>
            <a:off x="1569076" y="671602"/>
            <a:ext cx="9144000" cy="477837"/>
          </a:xfrm>
        </p:spPr>
        <p:txBody>
          <a:bodyPr>
            <a:noAutofit/>
          </a:bodyPr>
          <a:lstStyle/>
          <a:p>
            <a:r>
              <a:rPr lang="en-US" sz="3200" b="1">
                <a:effectLst/>
                <a:latin typeface="Times New Roman" panose="02020603050405020304" pitchFamily="18" charset="0"/>
                <a:ea typeface="Times New Roman" panose="02020603050405020304" pitchFamily="18" charset="0"/>
              </a:rPr>
              <a:t>CHƯƠNG 1: TỔNG QUAN</a:t>
            </a:r>
            <a:endParaRPr lang="vi-VN" sz="3200" b="1"/>
          </a:p>
        </p:txBody>
      </p:sp>
      <p:sp>
        <p:nvSpPr>
          <p:cNvPr id="3" name="Tiêu đề phụ 2">
            <a:extLst>
              <a:ext uri="{FF2B5EF4-FFF2-40B4-BE49-F238E27FC236}">
                <a16:creationId xmlns:a16="http://schemas.microsoft.com/office/drawing/2014/main" id="{328F48C6-5478-877A-6E77-92E98E072079}"/>
              </a:ext>
            </a:extLst>
          </p:cNvPr>
          <p:cNvSpPr>
            <a:spLocks noGrp="1"/>
          </p:cNvSpPr>
          <p:nvPr>
            <p:ph type="subTitle" idx="1"/>
          </p:nvPr>
        </p:nvSpPr>
        <p:spPr>
          <a:xfrm>
            <a:off x="1524000" y="1571223"/>
            <a:ext cx="9144000" cy="573109"/>
          </a:xfrm>
        </p:spPr>
        <p:txBody>
          <a:bodyPr>
            <a:normAutofit/>
          </a:bodyPr>
          <a:lstStyle/>
          <a:p>
            <a:r>
              <a:rPr lang="en-US" b="1" err="1">
                <a:latin typeface="Times New Roman" panose="02020603050405020304" pitchFamily="18" charset="0"/>
                <a:cs typeface="Times New Roman" panose="02020603050405020304" pitchFamily="18" charset="0"/>
              </a:rPr>
              <a:t>Tổng</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quan</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về</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Dự</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án</a:t>
            </a:r>
            <a:r>
              <a:rPr lang="en-US" b="1">
                <a:latin typeface="Times New Roman" panose="02020603050405020304" pitchFamily="18" charset="0"/>
                <a:cs typeface="Times New Roman" panose="02020603050405020304" pitchFamily="18" charset="0"/>
              </a:rPr>
              <a:t> : </a:t>
            </a:r>
            <a:r>
              <a:rPr lang="en-US" b="1" err="1">
                <a:latin typeface="Times New Roman" panose="02020603050405020304" pitchFamily="18" charset="0"/>
                <a:cs typeface="Times New Roman" panose="02020603050405020304" pitchFamily="18" charset="0"/>
              </a:rPr>
              <a:t>Xây</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dựng</a:t>
            </a:r>
            <a:r>
              <a:rPr lang="en-US" b="1">
                <a:latin typeface="Times New Roman" panose="02020603050405020304" pitchFamily="18" charset="0"/>
                <a:cs typeface="Times New Roman" panose="02020603050405020304" pitchFamily="18" charset="0"/>
              </a:rPr>
              <a:t> website </a:t>
            </a:r>
            <a:r>
              <a:rPr lang="en-US" b="1" err="1">
                <a:latin typeface="Times New Roman" panose="02020603050405020304" pitchFamily="18" charset="0"/>
                <a:cs typeface="Times New Roman" panose="02020603050405020304" pitchFamily="18" charset="0"/>
              </a:rPr>
              <a:t>bán</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máy</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tính</a:t>
            </a:r>
            <a:r>
              <a:rPr lang="en-US" b="1">
                <a:latin typeface="Times New Roman" panose="02020603050405020304" pitchFamily="18" charset="0"/>
                <a:cs typeface="Times New Roman" panose="02020603050405020304" pitchFamily="18" charset="0"/>
              </a:rPr>
              <a:t>.</a:t>
            </a:r>
          </a:p>
        </p:txBody>
      </p:sp>
      <p:sp>
        <p:nvSpPr>
          <p:cNvPr id="4" name="Hộp Văn bản 3">
            <a:extLst>
              <a:ext uri="{FF2B5EF4-FFF2-40B4-BE49-F238E27FC236}">
                <a16:creationId xmlns:a16="http://schemas.microsoft.com/office/drawing/2014/main" id="{93EB7B14-C179-9370-67B5-597886CE48FD}"/>
              </a:ext>
            </a:extLst>
          </p:cNvPr>
          <p:cNvSpPr txBox="1"/>
          <p:nvPr/>
        </p:nvSpPr>
        <p:spPr>
          <a:xfrm>
            <a:off x="1524000" y="2363273"/>
            <a:ext cx="8622406" cy="3816429"/>
          </a:xfrm>
          <a:prstGeom prst="rect">
            <a:avLst/>
          </a:prstGeom>
          <a:noFill/>
        </p:spPr>
        <p:txBody>
          <a:bodyPr wrap="square" rtlCol="0">
            <a:spAutoFit/>
          </a:bodyPr>
          <a:lstStyle/>
          <a:p>
            <a:pPr algn="just"/>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Xây</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dựng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một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kế</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hoạch</a:t>
            </a:r>
            <a:r>
              <a:rPr lang="en-US" sz="2200">
                <a:latin typeface="Times New Roman" panose="02020603050405020304" pitchFamily="18" charset="0"/>
                <a:cs typeface="Times New Roman" panose="02020603050405020304" pitchFamily="18" charset="0"/>
              </a:rPr>
              <a:t> chi </a:t>
            </a:r>
            <a:r>
              <a:rPr lang="en-US" sz="2200" err="1">
                <a:latin typeface="Times New Roman" panose="02020603050405020304" pitchFamily="18" charset="0"/>
                <a:cs typeface="Times New Roman" panose="02020603050405020304" pitchFamily="18" charset="0"/>
              </a:rPr>
              <a:t>tiết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và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có</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tổ</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chức</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bắt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đầu</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từ</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việc</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nghiên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cứu</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đến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việc</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thiết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kế</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và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lập</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trình</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Đối</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tượng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của</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dự</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án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không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chỉ</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là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trang</a:t>
            </a:r>
            <a:r>
              <a:rPr lang="en-US" sz="2200">
                <a:latin typeface="Times New Roman" panose="02020603050405020304" pitchFamily="18" charset="0"/>
                <a:cs typeface="Times New Roman" panose="02020603050405020304" pitchFamily="18" charset="0"/>
              </a:rPr>
              <a:t> web, </a:t>
            </a:r>
            <a:r>
              <a:rPr lang="en-US" sz="2200" err="1">
                <a:latin typeface="Times New Roman" panose="02020603050405020304" pitchFamily="18" charset="0"/>
                <a:cs typeface="Times New Roman" panose="02020603050405020304" pitchFamily="18" charset="0"/>
              </a:rPr>
              <a:t>mà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còn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là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sự</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phát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triển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cá</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nhân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và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chuyên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nghiệp</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của</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sinh</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viên</a:t>
            </a:r>
            <a:r>
              <a:rPr lang="en-US" sz="2200">
                <a:latin typeface="Times New Roman" panose="02020603050405020304" pitchFamily="18" charset="0"/>
                <a:cs typeface="Times New Roman" panose="02020603050405020304" pitchFamily="18" charset="0"/>
              </a:rPr>
              <a:t>.</a:t>
            </a:r>
          </a:p>
          <a:p>
            <a:pPr algn="just"/>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Hướng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đến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một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kết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quả</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cuối</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cùng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là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một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trang</a:t>
            </a:r>
            <a:r>
              <a:rPr lang="en-US" sz="2200">
                <a:latin typeface="Times New Roman" panose="02020603050405020304" pitchFamily="18" charset="0"/>
                <a:cs typeface="Times New Roman" panose="02020603050405020304" pitchFamily="18" charset="0"/>
              </a:rPr>
              <a:t> web </a:t>
            </a:r>
            <a:r>
              <a:rPr lang="en-US" sz="2200" err="1">
                <a:latin typeface="Times New Roman" panose="02020603050405020304" pitchFamily="18" charset="0"/>
                <a:cs typeface="Times New Roman" panose="02020603050405020304" pitchFamily="18" charset="0"/>
              </a:rPr>
              <a:t>không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chỉ</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đáp</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ứng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mọi</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yêu</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cầu</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đặt</a:t>
            </a:r>
            <a:r>
              <a:rPr lang="en-US" sz="2200">
                <a:latin typeface="Times New Roman" panose="02020603050405020304" pitchFamily="18" charset="0"/>
                <a:cs typeface="Times New Roman" panose="02020603050405020304" pitchFamily="18" charset="0"/>
              </a:rPr>
              <a:t> ra </a:t>
            </a:r>
            <a:r>
              <a:rPr lang="en-US" sz="2200" err="1">
                <a:latin typeface="Times New Roman" panose="02020603050405020304" pitchFamily="18" charset="0"/>
                <a:cs typeface="Times New Roman" panose="02020603050405020304" pitchFamily="18" charset="0"/>
              </a:rPr>
              <a:t>mà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còn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là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một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tác</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phẩm</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nghệ</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thuật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kỹ</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thuật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Quá</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trình</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nghiên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cứu</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đến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việc</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thiết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kế</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và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lập</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trình</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không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chỉ</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giúp</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hoàn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thiện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kỹ</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năng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bản</a:t>
            </a:r>
            <a:r>
              <a:rPr lang="en-US" sz="2200">
                <a:latin typeface="Times New Roman" panose="02020603050405020304" pitchFamily="18" charset="0"/>
                <a:cs typeface="Times New Roman" panose="02020603050405020304" pitchFamily="18" charset="0"/>
              </a:rPr>
              <a:t> than </a:t>
            </a:r>
            <a:r>
              <a:rPr lang="en-US" sz="2200" err="1">
                <a:latin typeface="Times New Roman" panose="02020603050405020304" pitchFamily="18" charset="0"/>
                <a:cs typeface="Times New Roman" panose="02020603050405020304" pitchFamily="18" charset="0"/>
              </a:rPr>
              <a:t>mà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còn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phản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ánh</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hành</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trình</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từ</a:t>
            </a:r>
            <a:r>
              <a:rPr lang="en-US" sz="2200">
                <a:latin typeface="Times New Roman" panose="02020603050405020304" pitchFamily="18" charset="0"/>
                <a:cs typeface="Times New Roman" panose="02020603050405020304" pitchFamily="18" charset="0"/>
              </a:rPr>
              <a:t> ý </a:t>
            </a:r>
            <a:r>
              <a:rPr lang="en-US" sz="2200" err="1">
                <a:latin typeface="Times New Roman" panose="02020603050405020304" pitchFamily="18" charset="0"/>
                <a:cs typeface="Times New Roman" panose="02020603050405020304" pitchFamily="18" charset="0"/>
              </a:rPr>
              <a:t>tưởng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đến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hiện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thực</a:t>
            </a:r>
            <a:r>
              <a:rPr lang="en-US" sz="2200">
                <a:latin typeface="Times New Roman" panose="02020603050405020304" pitchFamily="18" charset="0"/>
                <a:cs typeface="Times New Roman" panose="02020603050405020304" pitchFamily="18" charset="0"/>
              </a:rPr>
              <a:t>.</a:t>
            </a:r>
          </a:p>
          <a:p>
            <a:pPr algn="just"/>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Dự</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án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không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chỉ</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là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cơ</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hội</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để</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áp</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dụng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kiến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thức</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còn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là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một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bước</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quan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trọng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trong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việc</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chứng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minh</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khả</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năng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sáng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tạo</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và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giải</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quyết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vấn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đề</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của</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sinh</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viên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Đồng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thời</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đặt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kỳ</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vọng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vào</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sự</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thành</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công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và</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đóng</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góp</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của</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dự</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án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này</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vào</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sự</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phát</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triển</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của</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sự</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nghiệp</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cá</a:t>
            </a:r>
            <a:r>
              <a:rPr lang="en-US" sz="2200">
                <a:latin typeface="Times New Roman" panose="02020603050405020304" pitchFamily="18" charset="0"/>
                <a:cs typeface="Times New Roman" panose="02020603050405020304" pitchFamily="18" charset="0"/>
              </a:rPr>
              <a:t> </a:t>
            </a:r>
            <a:r>
              <a:rPr lang="en-US" sz="2200" err="1">
                <a:latin typeface="Times New Roman" panose="02020603050405020304" pitchFamily="18" charset="0"/>
                <a:cs typeface="Times New Roman" panose="02020603050405020304" pitchFamily="18" charset="0"/>
              </a:rPr>
              <a:t>nhân</a:t>
            </a:r>
            <a:r>
              <a:rPr lang="en-US" sz="220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96323774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heel(1)">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22A6E27-1CE2-413A-A57B-3B117746E3D0}"/>
              </a:ext>
            </a:extLst>
          </p:cNvPr>
          <p:cNvSpPr>
            <a:spLocks noGrp="1"/>
          </p:cNvSpPr>
          <p:nvPr>
            <p:ph type="ctrTitle"/>
          </p:nvPr>
        </p:nvSpPr>
        <p:spPr>
          <a:xfrm>
            <a:off x="1524000" y="690920"/>
            <a:ext cx="9144000" cy="477837"/>
          </a:xfrm>
        </p:spPr>
        <p:txBody>
          <a:bodyPr>
            <a:noAutofit/>
          </a:bodyPr>
          <a:lstStyle/>
          <a:p>
            <a:r>
              <a:rPr lang="en-US" sz="3200" b="1">
                <a:latin typeface="Times New Roman" panose="02020603050405020304" pitchFamily="18" charset="0"/>
                <a:cs typeface="Times New Roman" panose="02020603050405020304" pitchFamily="18" charset="0"/>
              </a:rPr>
              <a:t>CHƯƠNG 2: NGHIÊN CỨU LÝ THUYẾT</a:t>
            </a:r>
            <a:endParaRPr lang="vi-VN" sz="3200" b="1">
              <a:latin typeface="Times New Roman" panose="02020603050405020304" pitchFamily="18" charset="0"/>
              <a:cs typeface="Times New Roman" panose="02020603050405020304" pitchFamily="18" charset="0"/>
            </a:endParaRPr>
          </a:p>
        </p:txBody>
      </p:sp>
      <p:sp>
        <p:nvSpPr>
          <p:cNvPr id="3" name="Tiêu đề phụ 2">
            <a:extLst>
              <a:ext uri="{FF2B5EF4-FFF2-40B4-BE49-F238E27FC236}">
                <a16:creationId xmlns:a16="http://schemas.microsoft.com/office/drawing/2014/main" id="{328F48C6-5478-877A-6E77-92E98E072079}"/>
              </a:ext>
            </a:extLst>
          </p:cNvPr>
          <p:cNvSpPr>
            <a:spLocks noGrp="1"/>
          </p:cNvSpPr>
          <p:nvPr>
            <p:ph type="subTitle" idx="1"/>
          </p:nvPr>
        </p:nvSpPr>
        <p:spPr>
          <a:xfrm>
            <a:off x="830688" y="1751527"/>
            <a:ext cx="7119870" cy="573109"/>
          </a:xfrm>
        </p:spPr>
        <p:txBody>
          <a:bodyPr>
            <a:normAutofit fontScale="62500" lnSpcReduction="20000"/>
          </a:bodyPr>
          <a:lstStyle/>
          <a:p>
            <a:pPr lvl="1" algn="just"/>
            <a:r>
              <a:rPr lang="en-US" sz="3000" b="1">
                <a:latin typeface="Times New Roman" panose="02020603050405020304" pitchFamily="18" charset="0"/>
                <a:cs typeface="Times New Roman" panose="02020603050405020304" pitchFamily="18" charset="0"/>
              </a:rPr>
              <a:t>1</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Kiến</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thức</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cơ</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bản</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về</a:t>
            </a:r>
            <a:r>
              <a:rPr lang="en-US" sz="3600" b="1">
                <a:latin typeface="Times New Roman" panose="02020603050405020304" pitchFamily="18" charset="0"/>
                <a:cs typeface="Times New Roman" panose="02020603050405020304" pitchFamily="18" charset="0"/>
              </a:rPr>
              <a:t> Nodejs, </a:t>
            </a:r>
            <a:r>
              <a:rPr lang="en-US" sz="3600" b="1" err="1">
                <a:latin typeface="Times New Roman" panose="02020603050405020304" pitchFamily="18" charset="0"/>
                <a:cs typeface="Times New Roman" panose="02020603050405020304" pitchFamily="18" charset="0"/>
              </a:rPr>
              <a:t>Reactjs</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và</a:t>
            </a:r>
            <a:r>
              <a:rPr lang="en-US" sz="3600" b="1">
                <a:latin typeface="Times New Roman" panose="02020603050405020304" pitchFamily="18" charset="0"/>
                <a:cs typeface="Times New Roman" panose="02020603050405020304" pitchFamily="18" charset="0"/>
              </a:rPr>
              <a:t> MySQL</a:t>
            </a:r>
            <a:endParaRPr lang="vi-VN" sz="3600" b="1">
              <a:latin typeface="Times New Roman" panose="02020603050405020304" pitchFamily="18" charset="0"/>
              <a:cs typeface="Times New Roman" panose="02020603050405020304" pitchFamily="18" charset="0"/>
            </a:endParaRPr>
          </a:p>
          <a:p>
            <a:pPr algn="l"/>
            <a:endParaRPr lang="vi-VN"/>
          </a:p>
        </p:txBody>
      </p:sp>
      <p:sp>
        <p:nvSpPr>
          <p:cNvPr id="6" name="Hộp Văn bản 5">
            <a:extLst>
              <a:ext uri="{FF2B5EF4-FFF2-40B4-BE49-F238E27FC236}">
                <a16:creationId xmlns:a16="http://schemas.microsoft.com/office/drawing/2014/main" id="{756DADB7-2009-F90B-28A1-A17DCD930D30}"/>
              </a:ext>
            </a:extLst>
          </p:cNvPr>
          <p:cNvSpPr txBox="1"/>
          <p:nvPr/>
        </p:nvSpPr>
        <p:spPr>
          <a:xfrm>
            <a:off x="1584843" y="2230298"/>
            <a:ext cx="6271269" cy="677108"/>
          </a:xfrm>
          <a:prstGeom prst="rect">
            <a:avLst/>
          </a:prstGeom>
          <a:noFill/>
        </p:spPr>
        <p:txBody>
          <a:bodyPr wrap="none" rtlCol="0">
            <a:spAutoFit/>
          </a:bodyPr>
          <a:lstStyle/>
          <a:p>
            <a:r>
              <a:rPr lang="en-US" sz="2000" b="1">
                <a:effectLst/>
                <a:latin typeface="Times New Roman" panose="02020603050405020304" pitchFamily="18" charset="0"/>
                <a:ea typeface="Times New Roman" panose="02020603050405020304" pitchFamily="18" charset="0"/>
              </a:rPr>
              <a:t>1.1 Nodejs: </a:t>
            </a:r>
            <a:r>
              <a:rPr lang="en-US" sz="2000" b="1" err="1">
                <a:effectLst/>
                <a:latin typeface="Times New Roman" panose="02020603050405020304" pitchFamily="18" charset="0"/>
                <a:ea typeface="Times New Roman" panose="02020603050405020304" pitchFamily="18" charset="0"/>
              </a:rPr>
              <a:t>Môi</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trường</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nền</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tảng</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thực</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thi</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đa</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chức</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năng</a:t>
            </a:r>
            <a:endParaRPr lang="en-US" sz="2000" b="1">
              <a:effectLst/>
              <a:latin typeface="Times New Roman" panose="02020603050405020304" pitchFamily="18" charset="0"/>
              <a:ea typeface="Times New Roman" panose="02020603050405020304" pitchFamily="18" charset="0"/>
            </a:endParaRPr>
          </a:p>
          <a:p>
            <a:endParaRPr lang="vi-VN"/>
          </a:p>
        </p:txBody>
      </p:sp>
      <p:sp>
        <p:nvSpPr>
          <p:cNvPr id="7" name="Hộp Văn bản 6">
            <a:extLst>
              <a:ext uri="{FF2B5EF4-FFF2-40B4-BE49-F238E27FC236}">
                <a16:creationId xmlns:a16="http://schemas.microsoft.com/office/drawing/2014/main" id="{58BBB235-8C4D-EE6C-448B-A993A6A1BA7B}"/>
              </a:ext>
            </a:extLst>
          </p:cNvPr>
          <p:cNvSpPr txBox="1"/>
          <p:nvPr/>
        </p:nvSpPr>
        <p:spPr>
          <a:xfrm>
            <a:off x="1912513" y="2932927"/>
            <a:ext cx="5874209" cy="923330"/>
          </a:xfrm>
          <a:prstGeom prst="rect">
            <a:avLst/>
          </a:prstGeom>
          <a:noFill/>
        </p:spPr>
        <p:txBody>
          <a:bodyPr wrap="square" rtlCol="0">
            <a:spAutoFit/>
          </a:bodyPr>
          <a:lstStyle/>
          <a:p>
            <a:pPr algn="just"/>
            <a:r>
              <a:rPr lang="en-US" sz="1800">
                <a:effectLst/>
                <a:latin typeface="Times New Roman" panose="02020603050405020304" pitchFamily="18" charset="0"/>
                <a:ea typeface="Times New Roman" panose="02020603050405020304" pitchFamily="18" charset="0"/>
              </a:rPr>
              <a:t>Nodejs, </a:t>
            </a:r>
            <a:r>
              <a:rPr lang="en-US" sz="1800" err="1">
                <a:effectLst/>
                <a:latin typeface="Times New Roman" panose="02020603050405020304" pitchFamily="18" charset="0"/>
                <a:ea typeface="Times New Roman" panose="02020603050405020304" pitchFamily="18" charset="0"/>
              </a:rPr>
              <a:t>được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xây</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dựng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dựa</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trên</a:t>
            </a:r>
            <a:r>
              <a:rPr lang="en-US" sz="1800">
                <a:effectLst/>
                <a:latin typeface="Times New Roman" panose="02020603050405020304" pitchFamily="18" charset="0"/>
                <a:ea typeface="Times New Roman" panose="02020603050405020304" pitchFamily="18" charset="0"/>
              </a:rPr>
              <a:t> Chrome's V8 JavaScript Engine, </a:t>
            </a:r>
            <a:r>
              <a:rPr lang="en-US" sz="1800" err="1">
                <a:effectLst/>
                <a:latin typeface="Times New Roman" panose="02020603050405020304" pitchFamily="18" charset="0"/>
                <a:ea typeface="Times New Roman" panose="02020603050405020304" pitchFamily="18" charset="0"/>
              </a:rPr>
              <a:t>là</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một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môi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trường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thực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mã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nguồn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mở</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hỗ</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việc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xây</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dựng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ứng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dụng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mạng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có</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khả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năng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mở</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rộng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cao</a:t>
            </a:r>
            <a:r>
              <a:rPr lang="en-US" sz="1800">
                <a:effectLst/>
                <a:latin typeface="Times New Roman" panose="02020603050405020304" pitchFamily="18" charset="0"/>
                <a:ea typeface="Times New Roman" panose="02020603050405020304" pitchFamily="18" charset="0"/>
              </a:rPr>
              <a:t>. </a:t>
            </a:r>
            <a:endParaRPr lang="vi-VN"/>
          </a:p>
        </p:txBody>
      </p:sp>
      <p:sp>
        <p:nvSpPr>
          <p:cNvPr id="8" name="Hộp Văn bản 7">
            <a:extLst>
              <a:ext uri="{FF2B5EF4-FFF2-40B4-BE49-F238E27FC236}">
                <a16:creationId xmlns:a16="http://schemas.microsoft.com/office/drawing/2014/main" id="{45B5BF83-C951-45F3-BE87-8DDBDF795DDD}"/>
              </a:ext>
            </a:extLst>
          </p:cNvPr>
          <p:cNvSpPr txBox="1"/>
          <p:nvPr/>
        </p:nvSpPr>
        <p:spPr>
          <a:xfrm>
            <a:off x="1912513" y="3973132"/>
            <a:ext cx="5943599" cy="1754326"/>
          </a:xfrm>
          <a:prstGeom prst="rect">
            <a:avLst/>
          </a:prstGeom>
          <a:noFill/>
        </p:spPr>
        <p:txBody>
          <a:bodyPr wrap="square" rtlCol="0">
            <a:spAutoFit/>
          </a:bodyPr>
          <a:lstStyle/>
          <a:p>
            <a:pPr algn="just"/>
            <a:r>
              <a:rPr lang="en-US" sz="1800">
                <a:effectLst/>
                <a:latin typeface="Times New Roman" panose="02020603050405020304" pitchFamily="18" charset="0"/>
                <a:ea typeface="Times New Roman" panose="02020603050405020304" pitchFamily="18" charset="0"/>
              </a:rPr>
              <a:t>Nodejs </a:t>
            </a:r>
            <a:r>
              <a:rPr lang="en-US" sz="1800" err="1">
                <a:effectLst/>
                <a:latin typeface="Times New Roman" panose="02020603050405020304" pitchFamily="18" charset="0"/>
                <a:ea typeface="Times New Roman" panose="02020603050405020304" pitchFamily="18" charset="0"/>
              </a:rPr>
              <a:t>đặc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trưng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bởi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khả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năng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không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chỉ</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sử</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dụng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mã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nguồn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mở</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mà</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còn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xử</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lý</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đa</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nhiệm</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và</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không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đồng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bộ</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giúp</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hệ</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thống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xử</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lý</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nhiều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yêu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cầu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cùng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lúc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mà</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không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làm</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giảm</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hiệu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suất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Với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kiến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trúc</a:t>
            </a:r>
            <a:r>
              <a:rPr lang="en-US" sz="1800">
                <a:effectLst/>
                <a:latin typeface="Times New Roman" panose="02020603050405020304" pitchFamily="18" charset="0"/>
                <a:ea typeface="Times New Roman" panose="02020603050405020304" pitchFamily="18" charset="0"/>
              </a:rPr>
              <a:t> event-driven, Nodejs </a:t>
            </a:r>
            <a:r>
              <a:rPr lang="en-US" sz="1800" err="1">
                <a:effectLst/>
                <a:latin typeface="Times New Roman" panose="02020603050405020304" pitchFamily="18" charset="0"/>
                <a:ea typeface="Times New Roman" panose="02020603050405020304" pitchFamily="18" charset="0"/>
              </a:rPr>
              <a:t>là</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một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lựa</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chọn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mạnh</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mẽ</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cho</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phần</a:t>
            </a:r>
            <a:r>
              <a:rPr lang="en-US" sz="1800">
                <a:effectLst/>
                <a:latin typeface="Times New Roman" panose="02020603050405020304" pitchFamily="18" charset="0"/>
                <a:ea typeface="Times New Roman" panose="02020603050405020304" pitchFamily="18" charset="0"/>
              </a:rPr>
              <a:t> server </a:t>
            </a:r>
            <a:r>
              <a:rPr lang="en-US" sz="1800" err="1">
                <a:effectLst/>
                <a:latin typeface="Times New Roman" panose="02020603050405020304" pitchFamily="18" charset="0"/>
                <a:ea typeface="Times New Roman" panose="02020603050405020304" pitchFamily="18" charset="0"/>
              </a:rPr>
              <a:t>của</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ứng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dụng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đảm</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bảo</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khả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năng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mở</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rộng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dễ</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dàng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khi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có</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thêm</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người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dùng</a:t>
            </a:r>
            <a:r>
              <a:rPr lang="en-US" sz="1800">
                <a:effectLst/>
                <a:latin typeface="Times New Roman" panose="02020603050405020304" pitchFamily="18" charset="0"/>
                <a:ea typeface="Times New Roman" panose="02020603050405020304" pitchFamily="18" charset="0"/>
              </a:rPr>
              <a:t>.</a:t>
            </a:r>
            <a:endParaRPr lang="vi-VN"/>
          </a:p>
        </p:txBody>
      </p:sp>
      <p:pic>
        <p:nvPicPr>
          <p:cNvPr id="10" name="Hình ảnh 9">
            <a:extLst>
              <a:ext uri="{FF2B5EF4-FFF2-40B4-BE49-F238E27FC236}">
                <a16:creationId xmlns:a16="http://schemas.microsoft.com/office/drawing/2014/main" id="{3F6964BC-C383-6DE3-0985-F68EF651D6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59059" y="1931429"/>
            <a:ext cx="3479514" cy="3479514"/>
          </a:xfrm>
          <a:prstGeom prst="rect">
            <a:avLst/>
          </a:prstGeom>
        </p:spPr>
      </p:pic>
    </p:spTree>
    <p:extLst>
      <p:ext uri="{BB962C8B-B14F-4D97-AF65-F5344CB8AC3E}">
        <p14:creationId xmlns:p14="http://schemas.microsoft.com/office/powerpoint/2010/main" val="2748098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additive="base">
                                        <p:cTn id="18" dur="500" fill="hold"/>
                                        <p:tgtEl>
                                          <p:spTgt spid="6"/>
                                        </p:tgtEl>
                                        <p:attrNameLst>
                                          <p:attrName>ppt_x</p:attrName>
                                        </p:attrNameLst>
                                      </p:cBhvr>
                                      <p:tavLst>
                                        <p:tav tm="0">
                                          <p:val>
                                            <p:strVal val="#ppt_x"/>
                                          </p:val>
                                        </p:tav>
                                        <p:tav tm="100000">
                                          <p:val>
                                            <p:strVal val="#ppt_x"/>
                                          </p:val>
                                        </p:tav>
                                      </p:tavLst>
                                    </p:anim>
                                    <p:anim calcmode="lin" valueType="num">
                                      <p:cBhvr additive="base">
                                        <p:cTn id="19"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1000"/>
                                        <p:tgtEl>
                                          <p:spTgt spid="7"/>
                                        </p:tgtEl>
                                      </p:cBhvr>
                                    </p:animEffect>
                                    <p:anim calcmode="lin" valueType="num">
                                      <p:cBhvr>
                                        <p:cTn id="25" dur="1000" fill="hold"/>
                                        <p:tgtEl>
                                          <p:spTgt spid="7"/>
                                        </p:tgtEl>
                                        <p:attrNameLst>
                                          <p:attrName>ppt_x</p:attrName>
                                        </p:attrNameLst>
                                      </p:cBhvr>
                                      <p:tavLst>
                                        <p:tav tm="0">
                                          <p:val>
                                            <p:strVal val="#ppt_x"/>
                                          </p:val>
                                        </p:tav>
                                        <p:tav tm="100000">
                                          <p:val>
                                            <p:strVal val="#ppt_x"/>
                                          </p:val>
                                        </p:tav>
                                      </p:tavLst>
                                    </p:anim>
                                    <p:anim calcmode="lin" valueType="num">
                                      <p:cBhvr>
                                        <p:cTn id="2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1000"/>
                                        <p:tgtEl>
                                          <p:spTgt spid="8"/>
                                        </p:tgtEl>
                                      </p:cBhvr>
                                    </p:animEffect>
                                    <p:anim calcmode="lin" valueType="num">
                                      <p:cBhvr>
                                        <p:cTn id="32" dur="1000" fill="hold"/>
                                        <p:tgtEl>
                                          <p:spTgt spid="8"/>
                                        </p:tgtEl>
                                        <p:attrNameLst>
                                          <p:attrName>ppt_x</p:attrName>
                                        </p:attrNameLst>
                                      </p:cBhvr>
                                      <p:tavLst>
                                        <p:tav tm="0">
                                          <p:val>
                                            <p:strVal val="#ppt_x"/>
                                          </p:val>
                                        </p:tav>
                                        <p:tav tm="100000">
                                          <p:val>
                                            <p:strVal val="#ppt_x"/>
                                          </p:val>
                                        </p:tav>
                                      </p:tavLst>
                                    </p:anim>
                                    <p:anim calcmode="lin" valueType="num">
                                      <p:cBhvr>
                                        <p:cTn id="3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6" grpId="0"/>
      <p:bldP spid="7" grpId="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22A6E27-1CE2-413A-A57B-3B117746E3D0}"/>
              </a:ext>
            </a:extLst>
          </p:cNvPr>
          <p:cNvSpPr>
            <a:spLocks noGrp="1"/>
          </p:cNvSpPr>
          <p:nvPr>
            <p:ph type="ctrTitle"/>
          </p:nvPr>
        </p:nvSpPr>
        <p:spPr>
          <a:xfrm>
            <a:off x="1524000" y="690920"/>
            <a:ext cx="9144000" cy="477837"/>
          </a:xfrm>
        </p:spPr>
        <p:txBody>
          <a:bodyPr>
            <a:noAutofit/>
          </a:bodyPr>
          <a:lstStyle/>
          <a:p>
            <a:r>
              <a:rPr lang="en-US" sz="3200" b="1">
                <a:latin typeface="Times New Roman" panose="02020603050405020304" pitchFamily="18" charset="0"/>
                <a:cs typeface="Times New Roman" panose="02020603050405020304" pitchFamily="18" charset="0"/>
              </a:rPr>
              <a:t>CHƯƠNG 2: NGHIÊN CỨU LÝ THUYẾT</a:t>
            </a:r>
            <a:endParaRPr lang="vi-VN" sz="3200" b="1">
              <a:latin typeface="Times New Roman" panose="02020603050405020304" pitchFamily="18" charset="0"/>
              <a:cs typeface="Times New Roman" panose="02020603050405020304" pitchFamily="18" charset="0"/>
            </a:endParaRPr>
          </a:p>
        </p:txBody>
      </p:sp>
      <p:sp>
        <p:nvSpPr>
          <p:cNvPr id="3" name="Tiêu đề phụ 2">
            <a:extLst>
              <a:ext uri="{FF2B5EF4-FFF2-40B4-BE49-F238E27FC236}">
                <a16:creationId xmlns:a16="http://schemas.microsoft.com/office/drawing/2014/main" id="{328F48C6-5478-877A-6E77-92E98E072079}"/>
              </a:ext>
            </a:extLst>
          </p:cNvPr>
          <p:cNvSpPr>
            <a:spLocks noGrp="1"/>
          </p:cNvSpPr>
          <p:nvPr>
            <p:ph type="subTitle" idx="1"/>
          </p:nvPr>
        </p:nvSpPr>
        <p:spPr>
          <a:xfrm>
            <a:off x="830688" y="1751527"/>
            <a:ext cx="7119870" cy="573109"/>
          </a:xfrm>
        </p:spPr>
        <p:txBody>
          <a:bodyPr>
            <a:normAutofit fontScale="62500" lnSpcReduction="20000"/>
          </a:bodyPr>
          <a:lstStyle/>
          <a:p>
            <a:pPr lvl="1" algn="just"/>
            <a:r>
              <a:rPr lang="en-US" sz="3000" b="1">
                <a:latin typeface="Times New Roman" panose="02020603050405020304" pitchFamily="18" charset="0"/>
                <a:cs typeface="Times New Roman" panose="02020603050405020304" pitchFamily="18" charset="0"/>
              </a:rPr>
              <a:t>1</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Kiến</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thức</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cơ</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bản</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về</a:t>
            </a:r>
            <a:r>
              <a:rPr lang="en-US" sz="3600" b="1">
                <a:latin typeface="Times New Roman" panose="02020603050405020304" pitchFamily="18" charset="0"/>
                <a:cs typeface="Times New Roman" panose="02020603050405020304" pitchFamily="18" charset="0"/>
              </a:rPr>
              <a:t> Nodejs, </a:t>
            </a:r>
            <a:r>
              <a:rPr lang="en-US" sz="3600" b="1" err="1">
                <a:latin typeface="Times New Roman" panose="02020603050405020304" pitchFamily="18" charset="0"/>
                <a:cs typeface="Times New Roman" panose="02020603050405020304" pitchFamily="18" charset="0"/>
              </a:rPr>
              <a:t>Reactjs</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và</a:t>
            </a:r>
            <a:r>
              <a:rPr lang="en-US" sz="3600" b="1">
                <a:latin typeface="Times New Roman" panose="02020603050405020304" pitchFamily="18" charset="0"/>
                <a:cs typeface="Times New Roman" panose="02020603050405020304" pitchFamily="18" charset="0"/>
              </a:rPr>
              <a:t> MySQL</a:t>
            </a:r>
            <a:endParaRPr lang="vi-VN" sz="3600" b="1">
              <a:latin typeface="Times New Roman" panose="02020603050405020304" pitchFamily="18" charset="0"/>
              <a:cs typeface="Times New Roman" panose="02020603050405020304" pitchFamily="18" charset="0"/>
            </a:endParaRPr>
          </a:p>
          <a:p>
            <a:pPr algn="l"/>
            <a:endParaRPr lang="vi-VN"/>
          </a:p>
        </p:txBody>
      </p:sp>
      <p:sp>
        <p:nvSpPr>
          <p:cNvPr id="6" name="Hộp Văn bản 5">
            <a:extLst>
              <a:ext uri="{FF2B5EF4-FFF2-40B4-BE49-F238E27FC236}">
                <a16:creationId xmlns:a16="http://schemas.microsoft.com/office/drawing/2014/main" id="{756DADB7-2009-F90B-28A1-A17DCD930D30}"/>
              </a:ext>
            </a:extLst>
          </p:cNvPr>
          <p:cNvSpPr txBox="1"/>
          <p:nvPr/>
        </p:nvSpPr>
        <p:spPr>
          <a:xfrm>
            <a:off x="640803" y="2268697"/>
            <a:ext cx="7308697" cy="677108"/>
          </a:xfrm>
          <a:prstGeom prst="rect">
            <a:avLst/>
          </a:prstGeom>
          <a:noFill/>
        </p:spPr>
        <p:txBody>
          <a:bodyPr wrap="square" rtlCol="0">
            <a:spAutoFit/>
          </a:bodyPr>
          <a:lstStyle/>
          <a:p>
            <a:pPr lvl="2" algn="just"/>
            <a:r>
              <a:rPr lang="en-US" sz="2000" b="1">
                <a:effectLst/>
                <a:latin typeface="Times New Roman" panose="02020603050405020304" pitchFamily="18" charset="0"/>
                <a:ea typeface="Times New Roman" panose="02020603050405020304" pitchFamily="18" charset="0"/>
              </a:rPr>
              <a:t>1.2 </a:t>
            </a:r>
            <a:r>
              <a:rPr lang="en-US" sz="2000" b="1" err="1">
                <a:latin typeface="Times New Roman" panose="02020603050405020304" pitchFamily="18" charset="0"/>
                <a:cs typeface="Times New Roman" panose="02020603050405020304" pitchFamily="18" charset="0"/>
              </a:rPr>
              <a:t>Reactjs</a:t>
            </a:r>
            <a:r>
              <a:rPr lang="en-US" sz="2000" b="1">
                <a:latin typeface="Times New Roman" panose="02020603050405020304" pitchFamily="18" charset="0"/>
                <a:cs typeface="Times New Roman" panose="02020603050405020304" pitchFamily="18" charset="0"/>
              </a:rPr>
              <a:t>: Framework </a:t>
            </a:r>
            <a:r>
              <a:rPr lang="en-US" sz="2000" b="1" err="1">
                <a:latin typeface="Times New Roman" panose="02020603050405020304" pitchFamily="18" charset="0"/>
                <a:cs typeface="Times New Roman" panose="02020603050405020304" pitchFamily="18" charset="0"/>
              </a:rPr>
              <a:t>thiết</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kế</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giao</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diện</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cực</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mạnh</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mẽ</a:t>
            </a:r>
            <a:endParaRPr lang="vi-VN" sz="2000" b="1">
              <a:latin typeface="Times New Roman" panose="02020603050405020304" pitchFamily="18" charset="0"/>
              <a:cs typeface="Times New Roman" panose="02020603050405020304" pitchFamily="18" charset="0"/>
            </a:endParaRPr>
          </a:p>
          <a:p>
            <a:endParaRPr lang="vi-VN"/>
          </a:p>
        </p:txBody>
      </p:sp>
      <p:sp>
        <p:nvSpPr>
          <p:cNvPr id="7" name="Hộp Văn bản 6">
            <a:extLst>
              <a:ext uri="{FF2B5EF4-FFF2-40B4-BE49-F238E27FC236}">
                <a16:creationId xmlns:a16="http://schemas.microsoft.com/office/drawing/2014/main" id="{58BBB235-8C4D-EE6C-448B-A993A6A1BA7B}"/>
              </a:ext>
            </a:extLst>
          </p:cNvPr>
          <p:cNvSpPr txBox="1"/>
          <p:nvPr/>
        </p:nvSpPr>
        <p:spPr>
          <a:xfrm>
            <a:off x="1912513" y="2932927"/>
            <a:ext cx="5874209" cy="1754326"/>
          </a:xfrm>
          <a:prstGeom prst="rect">
            <a:avLst/>
          </a:prstGeom>
          <a:noFill/>
        </p:spPr>
        <p:txBody>
          <a:bodyPr wrap="square" rtlCol="0">
            <a:spAutoFit/>
          </a:bodyPr>
          <a:lstStyle/>
          <a:p>
            <a:pPr algn="just"/>
            <a:r>
              <a:rPr lang="en-US" err="1"/>
              <a:t>Reactjs</a:t>
            </a:r>
            <a:r>
              <a:rPr lang="en-US"/>
              <a:t> </a:t>
            </a:r>
            <a:r>
              <a:rPr lang="en-US" err="1"/>
              <a:t>là</a:t>
            </a:r>
            <a:r>
              <a:rPr lang="en-US"/>
              <a:t> </a:t>
            </a:r>
            <a:r>
              <a:rPr lang="en-US" err="1"/>
              <a:t>một</a:t>
            </a:r>
            <a:r>
              <a:rPr lang="en-US"/>
              <a:t> </a:t>
            </a:r>
            <a:r>
              <a:rPr lang="en-US" err="1"/>
              <a:t>thư</a:t>
            </a:r>
            <a:r>
              <a:rPr lang="en-US"/>
              <a:t> </a:t>
            </a:r>
            <a:r>
              <a:rPr lang="en-US" err="1"/>
              <a:t>viện</a:t>
            </a:r>
            <a:r>
              <a:rPr lang="en-US"/>
              <a:t> JavaScript </a:t>
            </a:r>
            <a:r>
              <a:rPr lang="en-US" err="1"/>
              <a:t>được</a:t>
            </a:r>
            <a:r>
              <a:rPr lang="en-US"/>
              <a:t> </a:t>
            </a:r>
            <a:r>
              <a:rPr lang="en-US" err="1"/>
              <a:t>phát</a:t>
            </a:r>
            <a:r>
              <a:rPr lang="en-US"/>
              <a:t> </a:t>
            </a:r>
            <a:r>
              <a:rPr lang="en-US" err="1"/>
              <a:t>triển</a:t>
            </a:r>
            <a:r>
              <a:rPr lang="en-US"/>
              <a:t> </a:t>
            </a:r>
            <a:r>
              <a:rPr lang="en-US" err="1"/>
              <a:t>bởi</a:t>
            </a:r>
            <a:r>
              <a:rPr lang="en-US"/>
              <a:t> Facebook, </a:t>
            </a:r>
            <a:r>
              <a:rPr lang="en-US" err="1"/>
              <a:t>thiết</a:t>
            </a:r>
            <a:r>
              <a:rPr lang="en-US"/>
              <a:t> </a:t>
            </a:r>
            <a:r>
              <a:rPr lang="en-US" err="1"/>
              <a:t>kế</a:t>
            </a:r>
            <a:r>
              <a:rPr lang="en-US"/>
              <a:t> </a:t>
            </a:r>
            <a:r>
              <a:rPr lang="en-US" err="1"/>
              <a:t>để</a:t>
            </a:r>
            <a:r>
              <a:rPr lang="en-US"/>
              <a:t> </a:t>
            </a:r>
            <a:r>
              <a:rPr lang="en-US" err="1"/>
              <a:t>xây</a:t>
            </a:r>
            <a:r>
              <a:rPr lang="en-US"/>
              <a:t> </a:t>
            </a:r>
            <a:r>
              <a:rPr lang="en-US" err="1"/>
              <a:t>dựng</a:t>
            </a:r>
            <a:r>
              <a:rPr lang="en-US"/>
              <a:t> </a:t>
            </a:r>
            <a:r>
              <a:rPr lang="en-US" err="1"/>
              <a:t>giao</a:t>
            </a:r>
            <a:r>
              <a:rPr lang="en-US"/>
              <a:t> </a:t>
            </a:r>
            <a:r>
              <a:rPr lang="en-US" err="1"/>
              <a:t>diện</a:t>
            </a:r>
            <a:r>
              <a:rPr lang="en-US"/>
              <a:t> </a:t>
            </a:r>
            <a:r>
              <a:rPr lang="en-US" err="1"/>
              <a:t>người</a:t>
            </a:r>
            <a:r>
              <a:rPr lang="en-US"/>
              <a:t> </a:t>
            </a:r>
            <a:r>
              <a:rPr lang="en-US" err="1"/>
              <a:t>dùng</a:t>
            </a:r>
            <a:r>
              <a:rPr lang="en-US"/>
              <a:t> </a:t>
            </a:r>
            <a:r>
              <a:rPr lang="en-US" err="1"/>
              <a:t>đơn</a:t>
            </a:r>
            <a:r>
              <a:rPr lang="en-US"/>
              <a:t> </a:t>
            </a:r>
            <a:r>
              <a:rPr lang="en-US" err="1"/>
              <a:t>trang</a:t>
            </a:r>
            <a:r>
              <a:rPr lang="en-US"/>
              <a:t> (Single Page Applications). </a:t>
            </a:r>
            <a:r>
              <a:rPr lang="en-US" err="1"/>
              <a:t>Sự</a:t>
            </a:r>
            <a:r>
              <a:rPr lang="en-US"/>
              <a:t> </a:t>
            </a:r>
            <a:r>
              <a:rPr lang="en-US" err="1"/>
              <a:t>linh</a:t>
            </a:r>
            <a:r>
              <a:rPr lang="en-US"/>
              <a:t> </a:t>
            </a:r>
            <a:r>
              <a:rPr lang="en-US" err="1"/>
              <a:t>hoạt</a:t>
            </a:r>
            <a:r>
              <a:rPr lang="en-US"/>
              <a:t> </a:t>
            </a:r>
            <a:r>
              <a:rPr lang="en-US" err="1"/>
              <a:t>của</a:t>
            </a:r>
            <a:r>
              <a:rPr lang="en-US"/>
              <a:t> React.js </a:t>
            </a:r>
            <a:r>
              <a:rPr lang="en-US" err="1"/>
              <a:t>đến</a:t>
            </a:r>
            <a:r>
              <a:rPr lang="en-US"/>
              <a:t> </a:t>
            </a:r>
            <a:r>
              <a:rPr lang="en-US" err="1"/>
              <a:t>từ</a:t>
            </a:r>
            <a:r>
              <a:rPr lang="en-US"/>
              <a:t> </a:t>
            </a:r>
            <a:r>
              <a:rPr lang="en-US" err="1"/>
              <a:t>cách</a:t>
            </a:r>
            <a:r>
              <a:rPr lang="en-US"/>
              <a:t> </a:t>
            </a:r>
            <a:r>
              <a:rPr lang="en-US" err="1"/>
              <a:t>nó</a:t>
            </a:r>
            <a:r>
              <a:rPr lang="en-US"/>
              <a:t> </a:t>
            </a:r>
            <a:r>
              <a:rPr lang="en-US" err="1"/>
              <a:t>quản</a:t>
            </a:r>
            <a:r>
              <a:rPr lang="en-US"/>
              <a:t> </a:t>
            </a:r>
            <a:r>
              <a:rPr lang="en-US" err="1"/>
              <a:t>lý</a:t>
            </a:r>
            <a:r>
              <a:rPr lang="en-US"/>
              <a:t> </a:t>
            </a:r>
            <a:r>
              <a:rPr lang="en-US" err="1"/>
              <a:t>trạng</a:t>
            </a:r>
            <a:r>
              <a:rPr lang="en-US"/>
              <a:t> </a:t>
            </a:r>
            <a:r>
              <a:rPr lang="en-US" err="1"/>
              <a:t>thái</a:t>
            </a:r>
            <a:r>
              <a:rPr lang="en-US"/>
              <a:t> </a:t>
            </a:r>
            <a:r>
              <a:rPr lang="en-US" err="1"/>
              <a:t>và</a:t>
            </a:r>
            <a:r>
              <a:rPr lang="en-US"/>
              <a:t> </a:t>
            </a:r>
            <a:r>
              <a:rPr lang="en-US" err="1"/>
              <a:t>cập</a:t>
            </a:r>
            <a:r>
              <a:rPr lang="en-US"/>
              <a:t> </a:t>
            </a:r>
            <a:r>
              <a:rPr lang="en-US" err="1"/>
              <a:t>nhật</a:t>
            </a:r>
            <a:r>
              <a:rPr lang="en-US"/>
              <a:t> </a:t>
            </a:r>
            <a:r>
              <a:rPr lang="en-US" err="1"/>
              <a:t>giao</a:t>
            </a:r>
            <a:r>
              <a:rPr lang="en-US"/>
              <a:t> </a:t>
            </a:r>
            <a:r>
              <a:rPr lang="en-US" err="1"/>
              <a:t>diện</a:t>
            </a:r>
            <a:r>
              <a:rPr lang="en-US"/>
              <a:t> </a:t>
            </a:r>
            <a:r>
              <a:rPr lang="en-US" err="1"/>
              <a:t>người</a:t>
            </a:r>
            <a:r>
              <a:rPr lang="en-US"/>
              <a:t> </a:t>
            </a:r>
            <a:r>
              <a:rPr lang="en-US" err="1"/>
              <a:t>dùng</a:t>
            </a:r>
            <a:r>
              <a:rPr lang="en-US"/>
              <a:t> </a:t>
            </a:r>
            <a:r>
              <a:rPr lang="en-US" err="1"/>
              <a:t>mà</a:t>
            </a:r>
            <a:r>
              <a:rPr lang="en-US"/>
              <a:t> </a:t>
            </a:r>
            <a:r>
              <a:rPr lang="en-US" err="1"/>
              <a:t>không</a:t>
            </a:r>
            <a:r>
              <a:rPr lang="en-US"/>
              <a:t> </a:t>
            </a:r>
            <a:r>
              <a:rPr lang="en-US" err="1"/>
              <a:t>làm</a:t>
            </a:r>
            <a:r>
              <a:rPr lang="en-US"/>
              <a:t> </a:t>
            </a:r>
            <a:r>
              <a:rPr lang="en-US" err="1"/>
              <a:t>tải</a:t>
            </a:r>
            <a:r>
              <a:rPr lang="en-US"/>
              <a:t> </a:t>
            </a:r>
            <a:r>
              <a:rPr lang="en-US" err="1"/>
              <a:t>lại</a:t>
            </a:r>
            <a:r>
              <a:rPr lang="en-US"/>
              <a:t> </a:t>
            </a:r>
            <a:r>
              <a:rPr lang="en-US" err="1"/>
              <a:t>toàn</a:t>
            </a:r>
            <a:r>
              <a:rPr lang="en-US"/>
              <a:t> </a:t>
            </a:r>
            <a:r>
              <a:rPr lang="en-US" err="1"/>
              <a:t>bộ</a:t>
            </a:r>
            <a:r>
              <a:rPr lang="en-US"/>
              <a:t> </a:t>
            </a:r>
            <a:r>
              <a:rPr lang="en-US" err="1"/>
              <a:t>trang</a:t>
            </a:r>
            <a:r>
              <a:rPr lang="en-US"/>
              <a:t> web, </a:t>
            </a:r>
            <a:r>
              <a:rPr lang="en-US" err="1"/>
              <a:t>cung</a:t>
            </a:r>
            <a:r>
              <a:rPr lang="en-US"/>
              <a:t> </a:t>
            </a:r>
            <a:r>
              <a:rPr lang="en-US" err="1"/>
              <a:t>cấp</a:t>
            </a:r>
            <a:r>
              <a:rPr lang="en-US"/>
              <a:t> </a:t>
            </a:r>
            <a:r>
              <a:rPr lang="en-US" err="1"/>
              <a:t>trải</a:t>
            </a:r>
            <a:r>
              <a:rPr lang="en-US"/>
              <a:t> </a:t>
            </a:r>
            <a:r>
              <a:rPr lang="en-US" err="1"/>
              <a:t>nghiệm</a:t>
            </a:r>
            <a:r>
              <a:rPr lang="en-US"/>
              <a:t> </a:t>
            </a:r>
            <a:r>
              <a:rPr lang="en-US" err="1"/>
              <a:t>người</a:t>
            </a:r>
            <a:r>
              <a:rPr lang="en-US"/>
              <a:t> </a:t>
            </a:r>
            <a:r>
              <a:rPr lang="en-US" err="1"/>
              <a:t>dùng</a:t>
            </a:r>
            <a:r>
              <a:rPr lang="en-US"/>
              <a:t> </a:t>
            </a:r>
            <a:r>
              <a:rPr lang="en-US" err="1"/>
              <a:t>mượt</a:t>
            </a:r>
            <a:r>
              <a:rPr lang="en-US"/>
              <a:t> </a:t>
            </a:r>
            <a:r>
              <a:rPr lang="en-US" err="1"/>
              <a:t>mà</a:t>
            </a:r>
            <a:r>
              <a:rPr lang="en-US"/>
              <a:t> </a:t>
            </a:r>
            <a:r>
              <a:rPr lang="en-US" err="1"/>
              <a:t>và</a:t>
            </a:r>
            <a:r>
              <a:rPr lang="en-US"/>
              <a:t> </a:t>
            </a:r>
            <a:r>
              <a:rPr lang="en-US" err="1"/>
              <a:t>nhanh</a:t>
            </a:r>
            <a:r>
              <a:rPr lang="en-US"/>
              <a:t> </a:t>
            </a:r>
            <a:r>
              <a:rPr lang="en-US" err="1"/>
              <a:t>chóng</a:t>
            </a:r>
            <a:r>
              <a:rPr lang="en-US"/>
              <a:t>.</a:t>
            </a:r>
            <a:endParaRPr lang="vi-VN"/>
          </a:p>
        </p:txBody>
      </p:sp>
      <p:sp>
        <p:nvSpPr>
          <p:cNvPr id="8" name="Hộp Văn bản 7">
            <a:extLst>
              <a:ext uri="{FF2B5EF4-FFF2-40B4-BE49-F238E27FC236}">
                <a16:creationId xmlns:a16="http://schemas.microsoft.com/office/drawing/2014/main" id="{45B5BF83-C951-45F3-BE87-8DDBDF795DDD}"/>
              </a:ext>
            </a:extLst>
          </p:cNvPr>
          <p:cNvSpPr txBox="1"/>
          <p:nvPr/>
        </p:nvSpPr>
        <p:spPr>
          <a:xfrm>
            <a:off x="1912513" y="4857350"/>
            <a:ext cx="5943599" cy="1477328"/>
          </a:xfrm>
          <a:prstGeom prst="rect">
            <a:avLst/>
          </a:prstGeom>
          <a:noFill/>
        </p:spPr>
        <p:txBody>
          <a:bodyPr wrap="square" rtlCol="0">
            <a:spAutoFit/>
          </a:bodyPr>
          <a:lstStyle/>
          <a:p>
            <a:pPr algn="just"/>
            <a:r>
              <a:rPr lang="en-US"/>
              <a:t>React.js </a:t>
            </a:r>
            <a:r>
              <a:rPr lang="en-US" err="1"/>
              <a:t>không</a:t>
            </a:r>
            <a:r>
              <a:rPr lang="en-US"/>
              <a:t> </a:t>
            </a:r>
            <a:r>
              <a:rPr lang="en-US" err="1"/>
              <a:t>chỉ</a:t>
            </a:r>
            <a:r>
              <a:rPr lang="en-US"/>
              <a:t> </a:t>
            </a:r>
            <a:r>
              <a:rPr lang="en-US" err="1"/>
              <a:t>giúp</a:t>
            </a:r>
            <a:r>
              <a:rPr lang="en-US"/>
              <a:t> </a:t>
            </a:r>
            <a:r>
              <a:rPr lang="en-US" err="1"/>
              <a:t>xây</a:t>
            </a:r>
            <a:r>
              <a:rPr lang="en-US"/>
              <a:t> </a:t>
            </a:r>
            <a:r>
              <a:rPr lang="en-US" err="1"/>
              <a:t>dựng</a:t>
            </a:r>
            <a:r>
              <a:rPr lang="en-US"/>
              <a:t> </a:t>
            </a:r>
            <a:r>
              <a:rPr lang="en-US" err="1"/>
              <a:t>giao</a:t>
            </a:r>
            <a:r>
              <a:rPr lang="en-US"/>
              <a:t> </a:t>
            </a:r>
            <a:r>
              <a:rPr lang="en-US" err="1"/>
              <a:t>diện</a:t>
            </a:r>
            <a:r>
              <a:rPr lang="en-US"/>
              <a:t> </a:t>
            </a:r>
            <a:r>
              <a:rPr lang="en-US" err="1"/>
              <a:t>người</a:t>
            </a:r>
            <a:r>
              <a:rPr lang="en-US"/>
              <a:t> </a:t>
            </a:r>
            <a:r>
              <a:rPr lang="en-US" err="1"/>
              <a:t>dùng</a:t>
            </a:r>
            <a:r>
              <a:rPr lang="en-US"/>
              <a:t> </a:t>
            </a:r>
            <a:r>
              <a:rPr lang="en-US" err="1"/>
              <a:t>đẹp</a:t>
            </a:r>
            <a:r>
              <a:rPr lang="en-US"/>
              <a:t> </a:t>
            </a:r>
            <a:r>
              <a:rPr lang="en-US" err="1"/>
              <a:t>mắt</a:t>
            </a:r>
            <a:r>
              <a:rPr lang="en-US"/>
              <a:t> </a:t>
            </a:r>
            <a:r>
              <a:rPr lang="en-US" err="1"/>
              <a:t>mà</a:t>
            </a:r>
            <a:r>
              <a:rPr lang="en-US"/>
              <a:t> </a:t>
            </a:r>
            <a:r>
              <a:rPr lang="en-US" err="1"/>
              <a:t>còn</a:t>
            </a:r>
            <a:r>
              <a:rPr lang="en-US"/>
              <a:t> </a:t>
            </a:r>
            <a:r>
              <a:rPr lang="en-US" err="1"/>
              <a:t>quản</a:t>
            </a:r>
            <a:r>
              <a:rPr lang="en-US"/>
              <a:t> </a:t>
            </a:r>
            <a:r>
              <a:rPr lang="en-US" err="1"/>
              <a:t>lý</a:t>
            </a:r>
            <a:r>
              <a:rPr lang="en-US"/>
              <a:t> </a:t>
            </a:r>
            <a:r>
              <a:rPr lang="en-US" err="1"/>
              <a:t>trạng</a:t>
            </a:r>
            <a:r>
              <a:rPr lang="en-US"/>
              <a:t> </a:t>
            </a:r>
            <a:r>
              <a:rPr lang="en-US" err="1"/>
              <a:t>thái</a:t>
            </a:r>
            <a:r>
              <a:rPr lang="en-US"/>
              <a:t> </a:t>
            </a:r>
            <a:r>
              <a:rPr lang="en-US" err="1"/>
              <a:t>của</a:t>
            </a:r>
            <a:r>
              <a:rPr lang="en-US"/>
              <a:t> </a:t>
            </a:r>
            <a:r>
              <a:rPr lang="en-US" err="1"/>
              <a:t>ứng</a:t>
            </a:r>
            <a:r>
              <a:rPr lang="en-US"/>
              <a:t> </a:t>
            </a:r>
            <a:r>
              <a:rPr lang="en-US" err="1"/>
              <a:t>dụng</a:t>
            </a:r>
            <a:r>
              <a:rPr lang="en-US"/>
              <a:t> </a:t>
            </a:r>
            <a:r>
              <a:rPr lang="en-US" err="1"/>
              <a:t>một</a:t>
            </a:r>
            <a:r>
              <a:rPr lang="en-US"/>
              <a:t> </a:t>
            </a:r>
            <a:r>
              <a:rPr lang="en-US" err="1"/>
              <a:t>cách</a:t>
            </a:r>
            <a:r>
              <a:rPr lang="en-US"/>
              <a:t> </a:t>
            </a:r>
            <a:r>
              <a:rPr lang="en-US" err="1"/>
              <a:t>hiệu</a:t>
            </a:r>
            <a:r>
              <a:rPr lang="en-US"/>
              <a:t> </a:t>
            </a:r>
            <a:r>
              <a:rPr lang="en-US" err="1"/>
              <a:t>quả</a:t>
            </a:r>
            <a:r>
              <a:rPr lang="en-US"/>
              <a:t>. </a:t>
            </a:r>
            <a:r>
              <a:rPr lang="en-US" err="1"/>
              <a:t>Cơ</a:t>
            </a:r>
            <a:r>
              <a:rPr lang="en-US"/>
              <a:t> </a:t>
            </a:r>
            <a:r>
              <a:rPr lang="en-US" err="1"/>
              <a:t>chế</a:t>
            </a:r>
            <a:r>
              <a:rPr lang="en-US"/>
              <a:t> Virtual DOM </a:t>
            </a:r>
            <a:r>
              <a:rPr lang="en-US" err="1"/>
              <a:t>và</a:t>
            </a:r>
            <a:r>
              <a:rPr lang="en-US"/>
              <a:t> </a:t>
            </a:r>
            <a:r>
              <a:rPr lang="en-US" err="1"/>
              <a:t>khả</a:t>
            </a:r>
            <a:r>
              <a:rPr lang="en-US"/>
              <a:t> </a:t>
            </a:r>
            <a:r>
              <a:rPr lang="en-US" err="1"/>
              <a:t>năng</a:t>
            </a:r>
            <a:r>
              <a:rPr lang="en-US"/>
              <a:t> </a:t>
            </a:r>
            <a:r>
              <a:rPr lang="en-US" err="1"/>
              <a:t>tái</a:t>
            </a:r>
            <a:r>
              <a:rPr lang="en-US"/>
              <a:t> </a:t>
            </a:r>
            <a:r>
              <a:rPr lang="en-US" err="1"/>
              <a:t>sử</a:t>
            </a:r>
            <a:r>
              <a:rPr lang="en-US"/>
              <a:t> </a:t>
            </a:r>
            <a:r>
              <a:rPr lang="en-US" err="1"/>
              <a:t>dụng</a:t>
            </a:r>
            <a:r>
              <a:rPr lang="en-US"/>
              <a:t> component </a:t>
            </a:r>
            <a:r>
              <a:rPr lang="en-US" err="1"/>
              <a:t>giúp</a:t>
            </a:r>
            <a:r>
              <a:rPr lang="en-US"/>
              <a:t> </a:t>
            </a:r>
            <a:r>
              <a:rPr lang="en-US" err="1"/>
              <a:t>giảm</a:t>
            </a:r>
            <a:r>
              <a:rPr lang="en-US"/>
              <a:t> </a:t>
            </a:r>
            <a:r>
              <a:rPr lang="en-US" err="1"/>
              <a:t>bớt</a:t>
            </a:r>
            <a:r>
              <a:rPr lang="en-US"/>
              <a:t> </a:t>
            </a:r>
            <a:r>
              <a:rPr lang="en-US" err="1"/>
              <a:t>độ</a:t>
            </a:r>
            <a:r>
              <a:rPr lang="en-US"/>
              <a:t> </a:t>
            </a:r>
            <a:r>
              <a:rPr lang="en-US" err="1"/>
              <a:t>phức</a:t>
            </a:r>
            <a:r>
              <a:rPr lang="en-US"/>
              <a:t> </a:t>
            </a:r>
            <a:r>
              <a:rPr lang="en-US" err="1"/>
              <a:t>tạp</a:t>
            </a:r>
            <a:r>
              <a:rPr lang="en-US"/>
              <a:t> </a:t>
            </a:r>
            <a:r>
              <a:rPr lang="en-US" err="1"/>
              <a:t>của</a:t>
            </a:r>
            <a:r>
              <a:rPr lang="en-US"/>
              <a:t> </a:t>
            </a:r>
            <a:r>
              <a:rPr lang="en-US" err="1"/>
              <a:t>ứng</a:t>
            </a:r>
            <a:r>
              <a:rPr lang="en-US"/>
              <a:t> </a:t>
            </a:r>
            <a:r>
              <a:rPr lang="en-US" err="1"/>
              <a:t>dụng</a:t>
            </a:r>
            <a:r>
              <a:rPr lang="en-US"/>
              <a:t>, </a:t>
            </a:r>
            <a:r>
              <a:rPr lang="en-US" err="1"/>
              <a:t>giúp</a:t>
            </a:r>
            <a:r>
              <a:rPr lang="en-US"/>
              <a:t> </a:t>
            </a:r>
            <a:r>
              <a:rPr lang="en-US" err="1"/>
              <a:t>duy</a:t>
            </a:r>
            <a:r>
              <a:rPr lang="en-US"/>
              <a:t> </a:t>
            </a:r>
            <a:r>
              <a:rPr lang="en-US" err="1"/>
              <a:t>trì</a:t>
            </a:r>
            <a:r>
              <a:rPr lang="en-US"/>
              <a:t> </a:t>
            </a:r>
            <a:r>
              <a:rPr lang="en-US" err="1"/>
              <a:t>mã</a:t>
            </a:r>
            <a:r>
              <a:rPr lang="en-US"/>
              <a:t> </a:t>
            </a:r>
            <a:r>
              <a:rPr lang="en-US" err="1"/>
              <a:t>nguồn</a:t>
            </a:r>
            <a:r>
              <a:rPr lang="en-US"/>
              <a:t> </a:t>
            </a:r>
            <a:r>
              <a:rPr lang="en-US" err="1"/>
              <a:t>dễ</a:t>
            </a:r>
            <a:r>
              <a:rPr lang="en-US"/>
              <a:t> </a:t>
            </a:r>
            <a:r>
              <a:rPr lang="en-US" err="1"/>
              <a:t>bảo</a:t>
            </a:r>
            <a:r>
              <a:rPr lang="en-US"/>
              <a:t> </a:t>
            </a:r>
            <a:r>
              <a:rPr lang="en-US" err="1"/>
              <a:t>trì</a:t>
            </a:r>
            <a:r>
              <a:rPr lang="en-US"/>
              <a:t> </a:t>
            </a:r>
            <a:r>
              <a:rPr lang="en-US" err="1"/>
              <a:t>và</a:t>
            </a:r>
            <a:r>
              <a:rPr lang="en-US"/>
              <a:t> </a:t>
            </a:r>
            <a:r>
              <a:rPr lang="en-US" err="1"/>
              <a:t>mở</a:t>
            </a:r>
            <a:r>
              <a:rPr lang="en-US"/>
              <a:t> </a:t>
            </a:r>
            <a:r>
              <a:rPr lang="en-US" err="1"/>
              <a:t>rộng</a:t>
            </a:r>
            <a:r>
              <a:rPr lang="en-US"/>
              <a:t>.</a:t>
            </a:r>
            <a:endParaRPr lang="vi-VN"/>
          </a:p>
        </p:txBody>
      </p:sp>
      <p:pic>
        <p:nvPicPr>
          <p:cNvPr id="5" name="Hình ảnh 4">
            <a:extLst>
              <a:ext uri="{FF2B5EF4-FFF2-40B4-BE49-F238E27FC236}">
                <a16:creationId xmlns:a16="http://schemas.microsoft.com/office/drawing/2014/main" id="{BFF560C4-77A7-6EEB-206F-437B58CF4A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56406" y="2324636"/>
            <a:ext cx="3541019" cy="3541019"/>
          </a:xfrm>
          <a:prstGeom prst="rect">
            <a:avLst/>
          </a:prstGeom>
        </p:spPr>
      </p:pic>
    </p:spTree>
    <p:extLst>
      <p:ext uri="{BB962C8B-B14F-4D97-AF65-F5344CB8AC3E}">
        <p14:creationId xmlns:p14="http://schemas.microsoft.com/office/powerpoint/2010/main" val="1738702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000"/>
                                        <p:tgtEl>
                                          <p:spTgt spid="8"/>
                                        </p:tgtEl>
                                      </p:cBhvr>
                                    </p:animEffect>
                                    <p:anim calcmode="lin" valueType="num">
                                      <p:cBhvr>
                                        <p:cTn id="21" dur="1000" fill="hold"/>
                                        <p:tgtEl>
                                          <p:spTgt spid="8"/>
                                        </p:tgtEl>
                                        <p:attrNameLst>
                                          <p:attrName>ppt_x</p:attrName>
                                        </p:attrNameLst>
                                      </p:cBhvr>
                                      <p:tavLst>
                                        <p:tav tm="0">
                                          <p:val>
                                            <p:strVal val="#ppt_x"/>
                                          </p:val>
                                        </p:tav>
                                        <p:tav tm="100000">
                                          <p:val>
                                            <p:strVal val="#ppt_x"/>
                                          </p:val>
                                        </p:tav>
                                      </p:tavLst>
                                    </p:anim>
                                    <p:anim calcmode="lin" valueType="num">
                                      <p:cBhvr>
                                        <p:cTn id="2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22A6E27-1CE2-413A-A57B-3B117746E3D0}"/>
              </a:ext>
            </a:extLst>
          </p:cNvPr>
          <p:cNvSpPr>
            <a:spLocks noGrp="1"/>
          </p:cNvSpPr>
          <p:nvPr>
            <p:ph type="ctrTitle"/>
          </p:nvPr>
        </p:nvSpPr>
        <p:spPr>
          <a:xfrm>
            <a:off x="1524000" y="690920"/>
            <a:ext cx="9144000" cy="477837"/>
          </a:xfrm>
        </p:spPr>
        <p:txBody>
          <a:bodyPr>
            <a:noAutofit/>
          </a:bodyPr>
          <a:lstStyle/>
          <a:p>
            <a:r>
              <a:rPr lang="en-US" sz="3200" b="1">
                <a:latin typeface="Times New Roman" panose="02020603050405020304" pitchFamily="18" charset="0"/>
                <a:cs typeface="Times New Roman" panose="02020603050405020304" pitchFamily="18" charset="0"/>
              </a:rPr>
              <a:t>CHƯƠNG 2: NGHIÊN CỨU LÝ THUYẾT</a:t>
            </a:r>
            <a:endParaRPr lang="vi-VN" sz="3200" b="1">
              <a:latin typeface="Times New Roman" panose="02020603050405020304" pitchFamily="18" charset="0"/>
              <a:cs typeface="Times New Roman" panose="02020603050405020304" pitchFamily="18" charset="0"/>
            </a:endParaRPr>
          </a:p>
        </p:txBody>
      </p:sp>
      <p:sp>
        <p:nvSpPr>
          <p:cNvPr id="3" name="Tiêu đề phụ 2">
            <a:extLst>
              <a:ext uri="{FF2B5EF4-FFF2-40B4-BE49-F238E27FC236}">
                <a16:creationId xmlns:a16="http://schemas.microsoft.com/office/drawing/2014/main" id="{328F48C6-5478-877A-6E77-92E98E072079}"/>
              </a:ext>
            </a:extLst>
          </p:cNvPr>
          <p:cNvSpPr>
            <a:spLocks noGrp="1"/>
          </p:cNvSpPr>
          <p:nvPr>
            <p:ph type="subTitle" idx="1"/>
          </p:nvPr>
        </p:nvSpPr>
        <p:spPr>
          <a:xfrm>
            <a:off x="830688" y="1751527"/>
            <a:ext cx="7119870" cy="573109"/>
          </a:xfrm>
        </p:spPr>
        <p:txBody>
          <a:bodyPr>
            <a:normAutofit fontScale="62500" lnSpcReduction="20000"/>
          </a:bodyPr>
          <a:lstStyle/>
          <a:p>
            <a:pPr lvl="1" algn="just"/>
            <a:r>
              <a:rPr lang="en-US" sz="3000" b="1">
                <a:latin typeface="Times New Roman" panose="02020603050405020304" pitchFamily="18" charset="0"/>
                <a:cs typeface="Times New Roman" panose="02020603050405020304" pitchFamily="18" charset="0"/>
              </a:rPr>
              <a:t>1</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Kiến</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thức</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cơ</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bản</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về</a:t>
            </a:r>
            <a:r>
              <a:rPr lang="en-US" sz="3600" b="1">
                <a:latin typeface="Times New Roman" panose="02020603050405020304" pitchFamily="18" charset="0"/>
                <a:cs typeface="Times New Roman" panose="02020603050405020304" pitchFamily="18" charset="0"/>
              </a:rPr>
              <a:t> Nodejs, </a:t>
            </a:r>
            <a:r>
              <a:rPr lang="en-US" sz="3600" b="1" err="1">
                <a:latin typeface="Times New Roman" panose="02020603050405020304" pitchFamily="18" charset="0"/>
                <a:cs typeface="Times New Roman" panose="02020603050405020304" pitchFamily="18" charset="0"/>
              </a:rPr>
              <a:t>Reactjs</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và</a:t>
            </a:r>
            <a:r>
              <a:rPr lang="en-US" sz="3600" b="1">
                <a:latin typeface="Times New Roman" panose="02020603050405020304" pitchFamily="18" charset="0"/>
                <a:cs typeface="Times New Roman" panose="02020603050405020304" pitchFamily="18" charset="0"/>
              </a:rPr>
              <a:t> MySQL</a:t>
            </a:r>
            <a:endParaRPr lang="vi-VN" sz="3600" b="1">
              <a:latin typeface="Times New Roman" panose="02020603050405020304" pitchFamily="18" charset="0"/>
              <a:cs typeface="Times New Roman" panose="02020603050405020304" pitchFamily="18" charset="0"/>
            </a:endParaRPr>
          </a:p>
          <a:p>
            <a:pPr algn="l"/>
            <a:endParaRPr lang="vi-VN"/>
          </a:p>
        </p:txBody>
      </p:sp>
      <p:sp>
        <p:nvSpPr>
          <p:cNvPr id="6" name="Hộp Văn bản 5">
            <a:extLst>
              <a:ext uri="{FF2B5EF4-FFF2-40B4-BE49-F238E27FC236}">
                <a16:creationId xmlns:a16="http://schemas.microsoft.com/office/drawing/2014/main" id="{756DADB7-2009-F90B-28A1-A17DCD930D30}"/>
              </a:ext>
            </a:extLst>
          </p:cNvPr>
          <p:cNvSpPr txBox="1"/>
          <p:nvPr/>
        </p:nvSpPr>
        <p:spPr>
          <a:xfrm>
            <a:off x="640803" y="2268697"/>
            <a:ext cx="7308697" cy="677108"/>
          </a:xfrm>
          <a:prstGeom prst="rect">
            <a:avLst/>
          </a:prstGeom>
          <a:noFill/>
        </p:spPr>
        <p:txBody>
          <a:bodyPr wrap="square" rtlCol="0">
            <a:spAutoFit/>
          </a:bodyPr>
          <a:lstStyle/>
          <a:p>
            <a:pPr lvl="2" algn="just"/>
            <a:r>
              <a:rPr lang="en-US" sz="2000" b="1">
                <a:effectLst/>
                <a:latin typeface="Times New Roman" panose="02020603050405020304" pitchFamily="18" charset="0"/>
                <a:ea typeface="Times New Roman" panose="02020603050405020304" pitchFamily="18" charset="0"/>
              </a:rPr>
              <a:t>1.2 </a:t>
            </a:r>
            <a:r>
              <a:rPr lang="en-US" sz="2000" b="1">
                <a:latin typeface="Times New Roman" panose="02020603050405020304" pitchFamily="18" charset="0"/>
                <a:cs typeface="Times New Roman" panose="02020603050405020304" pitchFamily="18" charset="0"/>
              </a:rPr>
              <a:t>MySQL: </a:t>
            </a:r>
            <a:r>
              <a:rPr lang="en-US" sz="2000" b="1" err="1">
                <a:latin typeface="Times New Roman" panose="02020603050405020304" pitchFamily="18" charset="0"/>
                <a:cs typeface="Times New Roman" panose="02020603050405020304" pitchFamily="18" charset="0"/>
              </a:rPr>
              <a:t>Phần</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mềm</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tạo</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cơ</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sở</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dữ</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liệu</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cực</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linh</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hoạt</a:t>
            </a:r>
            <a:endParaRPr lang="vi-VN" sz="2000" b="1">
              <a:latin typeface="Times New Roman" panose="02020603050405020304" pitchFamily="18" charset="0"/>
              <a:cs typeface="Times New Roman" panose="02020603050405020304" pitchFamily="18" charset="0"/>
            </a:endParaRPr>
          </a:p>
          <a:p>
            <a:endParaRPr lang="vi-VN"/>
          </a:p>
        </p:txBody>
      </p:sp>
      <p:sp>
        <p:nvSpPr>
          <p:cNvPr id="7" name="Hộp Văn bản 6">
            <a:extLst>
              <a:ext uri="{FF2B5EF4-FFF2-40B4-BE49-F238E27FC236}">
                <a16:creationId xmlns:a16="http://schemas.microsoft.com/office/drawing/2014/main" id="{58BBB235-8C4D-EE6C-448B-A993A6A1BA7B}"/>
              </a:ext>
            </a:extLst>
          </p:cNvPr>
          <p:cNvSpPr txBox="1"/>
          <p:nvPr/>
        </p:nvSpPr>
        <p:spPr>
          <a:xfrm>
            <a:off x="1912513" y="2932927"/>
            <a:ext cx="5874209" cy="1754326"/>
          </a:xfrm>
          <a:prstGeom prst="rect">
            <a:avLst/>
          </a:prstGeom>
          <a:noFill/>
        </p:spPr>
        <p:txBody>
          <a:bodyPr wrap="square" rtlCol="0">
            <a:spAutoFit/>
          </a:bodyPr>
          <a:lstStyle/>
          <a:p>
            <a:pPr algn="just"/>
            <a:r>
              <a:rPr lang="vi-VN" err="1"/>
              <a:t>MySQL</a:t>
            </a:r>
            <a:r>
              <a:rPr lang="vi-VN"/>
              <a:t> là một hệ thống quản trị cơ sở dữ liệu mã nguồn mở (</a:t>
            </a:r>
            <a:r>
              <a:rPr lang="vi-VN" err="1"/>
              <a:t>Relational</a:t>
            </a:r>
            <a:r>
              <a:rPr lang="vi-VN"/>
              <a:t> </a:t>
            </a:r>
            <a:r>
              <a:rPr lang="vi-VN" err="1"/>
              <a:t>Database</a:t>
            </a:r>
            <a:r>
              <a:rPr lang="vi-VN"/>
              <a:t> </a:t>
            </a:r>
            <a:r>
              <a:rPr lang="vi-VN" err="1"/>
              <a:t>Management</a:t>
            </a:r>
            <a:r>
              <a:rPr lang="vi-VN"/>
              <a:t> </a:t>
            </a:r>
            <a:r>
              <a:rPr lang="vi-VN" err="1"/>
              <a:t>System</a:t>
            </a:r>
            <a:r>
              <a:rPr lang="vi-VN"/>
              <a:t>, viết tắt là RDBMS) hoạt động theo mô hình </a:t>
            </a:r>
            <a:r>
              <a:rPr lang="vi-VN" err="1"/>
              <a:t>client-server</a:t>
            </a:r>
            <a:r>
              <a:rPr lang="vi-VN"/>
              <a:t>. </a:t>
            </a:r>
            <a:r>
              <a:rPr lang="vi-VN" b="1" u="sng">
                <a:hlinkClick r:id="rId2"/>
              </a:rPr>
              <a:t>RDBMS</a:t>
            </a:r>
            <a:r>
              <a:rPr lang="vi-VN"/>
              <a:t> là một phần mềm hay dịch vụ dùng để tạo và quản lý các cơ sở dữ liệu (</a:t>
            </a:r>
            <a:r>
              <a:rPr lang="vi-VN" err="1"/>
              <a:t>Database</a:t>
            </a:r>
            <a:r>
              <a:rPr lang="vi-VN"/>
              <a:t>) theo hình thức quản lý các mối liên hệ giữa chúng.</a:t>
            </a:r>
          </a:p>
        </p:txBody>
      </p:sp>
      <p:sp>
        <p:nvSpPr>
          <p:cNvPr id="8" name="Hộp Văn bản 7">
            <a:extLst>
              <a:ext uri="{FF2B5EF4-FFF2-40B4-BE49-F238E27FC236}">
                <a16:creationId xmlns:a16="http://schemas.microsoft.com/office/drawing/2014/main" id="{45B5BF83-C951-45F3-BE87-8DDBDF795DDD}"/>
              </a:ext>
            </a:extLst>
          </p:cNvPr>
          <p:cNvSpPr txBox="1"/>
          <p:nvPr/>
        </p:nvSpPr>
        <p:spPr>
          <a:xfrm>
            <a:off x="1912513" y="4857350"/>
            <a:ext cx="5943599" cy="2031325"/>
          </a:xfrm>
          <a:prstGeom prst="rect">
            <a:avLst/>
          </a:prstGeom>
          <a:noFill/>
        </p:spPr>
        <p:txBody>
          <a:bodyPr wrap="square" rtlCol="0">
            <a:spAutoFit/>
          </a:bodyPr>
          <a:lstStyle/>
          <a:p>
            <a:pPr algn="just"/>
            <a:r>
              <a:rPr lang="en-US"/>
              <a:t>MySQL </a:t>
            </a:r>
            <a:r>
              <a:rPr lang="en-US" err="1"/>
              <a:t>là</a:t>
            </a:r>
            <a:r>
              <a:rPr lang="en-US"/>
              <a:t> </a:t>
            </a:r>
            <a:r>
              <a:rPr lang="en-US" err="1"/>
              <a:t>một</a:t>
            </a:r>
            <a:r>
              <a:rPr lang="en-US"/>
              <a:t> </a:t>
            </a:r>
            <a:r>
              <a:rPr lang="en-US" err="1"/>
              <a:t>trong</a:t>
            </a:r>
            <a:r>
              <a:rPr lang="en-US"/>
              <a:t> </a:t>
            </a:r>
            <a:r>
              <a:rPr lang="en-US" err="1"/>
              <a:t>số</a:t>
            </a:r>
            <a:r>
              <a:rPr lang="en-US"/>
              <a:t> </a:t>
            </a:r>
            <a:r>
              <a:rPr lang="en-US" err="1"/>
              <a:t>các</a:t>
            </a:r>
            <a:r>
              <a:rPr lang="en-US"/>
              <a:t> </a:t>
            </a:r>
            <a:r>
              <a:rPr lang="en-US" err="1"/>
              <a:t>phần</a:t>
            </a:r>
            <a:r>
              <a:rPr lang="en-US"/>
              <a:t> </a:t>
            </a:r>
            <a:r>
              <a:rPr lang="en-US" err="1"/>
              <a:t>mềm</a:t>
            </a:r>
            <a:r>
              <a:rPr lang="en-US"/>
              <a:t> RDBMS. RDBMS </a:t>
            </a:r>
            <a:r>
              <a:rPr lang="en-US" err="1"/>
              <a:t>và</a:t>
            </a:r>
            <a:r>
              <a:rPr lang="en-US"/>
              <a:t> MySQL </a:t>
            </a:r>
            <a:r>
              <a:rPr lang="en-US" err="1"/>
              <a:t>thường</a:t>
            </a:r>
            <a:r>
              <a:rPr lang="en-US"/>
              <a:t> </a:t>
            </a:r>
            <a:r>
              <a:rPr lang="en-US" err="1"/>
              <a:t>được</a:t>
            </a:r>
            <a:r>
              <a:rPr lang="en-US"/>
              <a:t> </a:t>
            </a:r>
            <a:r>
              <a:rPr lang="en-US" err="1"/>
              <a:t>cho</a:t>
            </a:r>
            <a:r>
              <a:rPr lang="en-US"/>
              <a:t> </a:t>
            </a:r>
            <a:r>
              <a:rPr lang="en-US" err="1"/>
              <a:t>là</a:t>
            </a:r>
            <a:r>
              <a:rPr lang="en-US"/>
              <a:t> </a:t>
            </a:r>
            <a:r>
              <a:rPr lang="en-US" err="1"/>
              <a:t>một</a:t>
            </a:r>
            <a:r>
              <a:rPr lang="en-US"/>
              <a:t> </a:t>
            </a:r>
            <a:r>
              <a:rPr lang="en-US" err="1"/>
              <a:t>vì</a:t>
            </a:r>
            <a:r>
              <a:rPr lang="en-US"/>
              <a:t> </a:t>
            </a:r>
            <a:r>
              <a:rPr lang="en-US" err="1"/>
              <a:t>độ</a:t>
            </a:r>
            <a:r>
              <a:rPr lang="en-US"/>
              <a:t> </a:t>
            </a:r>
            <a:r>
              <a:rPr lang="en-US" err="1"/>
              <a:t>phổ</a:t>
            </a:r>
            <a:r>
              <a:rPr lang="en-US"/>
              <a:t> </a:t>
            </a:r>
            <a:r>
              <a:rPr lang="en-US" err="1"/>
              <a:t>biến</a:t>
            </a:r>
            <a:r>
              <a:rPr lang="en-US"/>
              <a:t> </a:t>
            </a:r>
            <a:r>
              <a:rPr lang="en-US" err="1"/>
              <a:t>quá</a:t>
            </a:r>
            <a:r>
              <a:rPr lang="en-US"/>
              <a:t> </a:t>
            </a:r>
            <a:r>
              <a:rPr lang="en-US" err="1"/>
              <a:t>lớn</a:t>
            </a:r>
            <a:r>
              <a:rPr lang="en-US"/>
              <a:t> </a:t>
            </a:r>
            <a:r>
              <a:rPr lang="en-US" err="1"/>
              <a:t>của</a:t>
            </a:r>
            <a:r>
              <a:rPr lang="en-US"/>
              <a:t> MySQL.</a:t>
            </a:r>
            <a:r>
              <a:rPr lang="vi-VN"/>
              <a:t> Kể cả khi ban đầu nó chỉ được dùng rất hạn chế nhưng giờ nó đã tương thích với nhiều hạ tầng máy tính quan trọng như </a:t>
            </a:r>
            <a:r>
              <a:rPr lang="vi-VN" err="1"/>
              <a:t>Linux</a:t>
            </a:r>
            <a:r>
              <a:rPr lang="vi-VN"/>
              <a:t>, </a:t>
            </a:r>
            <a:r>
              <a:rPr lang="vi-VN" err="1"/>
              <a:t>macOS</a:t>
            </a:r>
            <a:r>
              <a:rPr lang="vi-VN"/>
              <a:t>, Microsoft Windows, và </a:t>
            </a:r>
            <a:r>
              <a:rPr lang="vi-VN" err="1"/>
              <a:t>Ubuntu</a:t>
            </a:r>
            <a:r>
              <a:rPr lang="vi-VN"/>
              <a:t>.</a:t>
            </a:r>
          </a:p>
          <a:p>
            <a:pPr algn="just"/>
            <a:endParaRPr lang="vi-VN"/>
          </a:p>
        </p:txBody>
      </p:sp>
      <p:pic>
        <p:nvPicPr>
          <p:cNvPr id="9" name="Hình ảnh 8">
            <a:extLst>
              <a:ext uri="{FF2B5EF4-FFF2-40B4-BE49-F238E27FC236}">
                <a16:creationId xmlns:a16="http://schemas.microsoft.com/office/drawing/2014/main" id="{9F73DF06-80E0-2894-BF36-DEDE2243A635}"/>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8055657" y="2037113"/>
            <a:ext cx="3811073" cy="3811073"/>
          </a:xfrm>
          <a:prstGeom prst="rect">
            <a:avLst/>
          </a:prstGeom>
        </p:spPr>
      </p:pic>
    </p:spTree>
    <p:extLst>
      <p:ext uri="{BB962C8B-B14F-4D97-AF65-F5344CB8AC3E}">
        <p14:creationId xmlns:p14="http://schemas.microsoft.com/office/powerpoint/2010/main" val="2860159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000"/>
                                        <p:tgtEl>
                                          <p:spTgt spid="8"/>
                                        </p:tgtEl>
                                      </p:cBhvr>
                                    </p:animEffect>
                                    <p:anim calcmode="lin" valueType="num">
                                      <p:cBhvr>
                                        <p:cTn id="21" dur="1000" fill="hold"/>
                                        <p:tgtEl>
                                          <p:spTgt spid="8"/>
                                        </p:tgtEl>
                                        <p:attrNameLst>
                                          <p:attrName>ppt_x</p:attrName>
                                        </p:attrNameLst>
                                      </p:cBhvr>
                                      <p:tavLst>
                                        <p:tav tm="0">
                                          <p:val>
                                            <p:strVal val="#ppt_x"/>
                                          </p:val>
                                        </p:tav>
                                        <p:tav tm="100000">
                                          <p:val>
                                            <p:strVal val="#ppt_x"/>
                                          </p:val>
                                        </p:tav>
                                      </p:tavLst>
                                    </p:anim>
                                    <p:anim calcmode="lin" valueType="num">
                                      <p:cBhvr>
                                        <p:cTn id="2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22A6E27-1CE2-413A-A57B-3B117746E3D0}"/>
              </a:ext>
            </a:extLst>
          </p:cNvPr>
          <p:cNvSpPr>
            <a:spLocks noGrp="1"/>
          </p:cNvSpPr>
          <p:nvPr>
            <p:ph type="ctrTitle"/>
          </p:nvPr>
        </p:nvSpPr>
        <p:spPr>
          <a:xfrm>
            <a:off x="1524000" y="690920"/>
            <a:ext cx="9144000" cy="477837"/>
          </a:xfrm>
        </p:spPr>
        <p:txBody>
          <a:bodyPr>
            <a:noAutofit/>
          </a:bodyPr>
          <a:lstStyle/>
          <a:p>
            <a:r>
              <a:rPr lang="en-US" sz="3200" b="1">
                <a:latin typeface="Times New Roman" panose="02020603050405020304" pitchFamily="18" charset="0"/>
                <a:cs typeface="Times New Roman" panose="02020603050405020304" pitchFamily="18" charset="0"/>
              </a:rPr>
              <a:t>CHƯƠNG 2: NGHIÊN CỨU LÝ THUYẾT</a:t>
            </a:r>
            <a:endParaRPr lang="vi-VN" sz="3200" b="1">
              <a:latin typeface="Times New Roman" panose="02020603050405020304" pitchFamily="18" charset="0"/>
              <a:cs typeface="Times New Roman" panose="02020603050405020304" pitchFamily="18" charset="0"/>
            </a:endParaRPr>
          </a:p>
        </p:txBody>
      </p:sp>
      <p:sp>
        <p:nvSpPr>
          <p:cNvPr id="3" name="Tiêu đề phụ 2">
            <a:extLst>
              <a:ext uri="{FF2B5EF4-FFF2-40B4-BE49-F238E27FC236}">
                <a16:creationId xmlns:a16="http://schemas.microsoft.com/office/drawing/2014/main" id="{328F48C6-5478-877A-6E77-92E98E072079}"/>
              </a:ext>
            </a:extLst>
          </p:cNvPr>
          <p:cNvSpPr>
            <a:spLocks noGrp="1"/>
          </p:cNvSpPr>
          <p:nvPr>
            <p:ph type="subTitle" idx="1"/>
          </p:nvPr>
        </p:nvSpPr>
        <p:spPr>
          <a:xfrm>
            <a:off x="829630" y="1482602"/>
            <a:ext cx="7119870" cy="573109"/>
          </a:xfrm>
        </p:spPr>
        <p:txBody>
          <a:bodyPr>
            <a:normAutofit fontScale="77500" lnSpcReduction="20000"/>
          </a:bodyPr>
          <a:lstStyle/>
          <a:p>
            <a:pPr lvl="1" algn="just"/>
            <a:r>
              <a:rPr lang="en-US" sz="3600" b="1">
                <a:latin typeface="Times New Roman" panose="02020603050405020304" pitchFamily="18" charset="0"/>
                <a:cs typeface="Times New Roman" panose="02020603050405020304" pitchFamily="18" charset="0"/>
              </a:rPr>
              <a:t>2. Lý </a:t>
            </a:r>
            <a:r>
              <a:rPr lang="en-US" sz="3600" b="1" err="1">
                <a:latin typeface="Times New Roman" panose="02020603050405020304" pitchFamily="18" charset="0"/>
                <a:cs typeface="Times New Roman" panose="02020603050405020304" pitchFamily="18" charset="0"/>
              </a:rPr>
              <a:t>luận</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thiết</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kế</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và</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phát</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triển</a:t>
            </a:r>
            <a:r>
              <a:rPr lang="en-US" sz="3600" b="1">
                <a:latin typeface="Times New Roman" panose="02020603050405020304" pitchFamily="18" charset="0"/>
                <a:cs typeface="Times New Roman" panose="02020603050405020304" pitchFamily="18" charset="0"/>
              </a:rPr>
              <a:t> website</a:t>
            </a:r>
            <a:endParaRPr lang="vi-VN" sz="3600" b="1">
              <a:latin typeface="Times New Roman" panose="02020603050405020304" pitchFamily="18" charset="0"/>
              <a:cs typeface="Times New Roman" panose="02020603050405020304" pitchFamily="18" charset="0"/>
            </a:endParaRPr>
          </a:p>
          <a:p>
            <a:pPr algn="l"/>
            <a:endParaRPr lang="vi-VN"/>
          </a:p>
        </p:txBody>
      </p:sp>
      <p:sp>
        <p:nvSpPr>
          <p:cNvPr id="6" name="Hộp Văn bản 5">
            <a:extLst>
              <a:ext uri="{FF2B5EF4-FFF2-40B4-BE49-F238E27FC236}">
                <a16:creationId xmlns:a16="http://schemas.microsoft.com/office/drawing/2014/main" id="{756DADB7-2009-F90B-28A1-A17DCD930D30}"/>
              </a:ext>
            </a:extLst>
          </p:cNvPr>
          <p:cNvSpPr txBox="1"/>
          <p:nvPr/>
        </p:nvSpPr>
        <p:spPr>
          <a:xfrm>
            <a:off x="640803" y="1911067"/>
            <a:ext cx="7308697" cy="677108"/>
          </a:xfrm>
          <a:prstGeom prst="rect">
            <a:avLst/>
          </a:prstGeom>
          <a:noFill/>
        </p:spPr>
        <p:txBody>
          <a:bodyPr wrap="square" rtlCol="0">
            <a:spAutoFit/>
          </a:bodyPr>
          <a:lstStyle/>
          <a:p>
            <a:pPr lvl="2" algn="just"/>
            <a:r>
              <a:rPr lang="en-US" sz="2000" b="1">
                <a:latin typeface="Times New Roman" panose="02020603050405020304" pitchFamily="18" charset="0"/>
                <a:ea typeface="Times New Roman" panose="02020603050405020304" pitchFamily="18" charset="0"/>
              </a:rPr>
              <a:t>2</a:t>
            </a:r>
            <a:r>
              <a:rPr lang="en-US" sz="2000" b="1">
                <a:effectLst/>
                <a:latin typeface="Times New Roman" panose="02020603050405020304" pitchFamily="18" charset="0"/>
                <a:ea typeface="Times New Roman" panose="02020603050405020304" pitchFamily="18" charset="0"/>
              </a:rPr>
              <a:t>.1 </a:t>
            </a:r>
            <a:r>
              <a:rPr lang="en-US" sz="2000" b="1">
                <a:latin typeface="Times New Roman" panose="02020603050405020304" pitchFamily="18" charset="0"/>
                <a:cs typeface="Times New Roman" panose="02020603050405020304" pitchFamily="18" charset="0"/>
              </a:rPr>
              <a:t>Quy </a:t>
            </a:r>
            <a:r>
              <a:rPr lang="en-US" sz="2000" b="1" err="1">
                <a:latin typeface="Times New Roman" panose="02020603050405020304" pitchFamily="18" charset="0"/>
                <a:cs typeface="Times New Roman" panose="02020603050405020304" pitchFamily="18" charset="0"/>
              </a:rPr>
              <a:t>trình</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phát</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triển</a:t>
            </a:r>
            <a:r>
              <a:rPr lang="en-US" sz="2000" b="1">
                <a:latin typeface="Times New Roman" panose="02020603050405020304" pitchFamily="18" charset="0"/>
                <a:cs typeface="Times New Roman" panose="02020603050405020304" pitchFamily="18" charset="0"/>
              </a:rPr>
              <a:t> website</a:t>
            </a:r>
            <a:endParaRPr lang="vi-VN" sz="2000" b="1">
              <a:latin typeface="Times New Roman" panose="02020603050405020304" pitchFamily="18" charset="0"/>
              <a:cs typeface="Times New Roman" panose="02020603050405020304" pitchFamily="18" charset="0"/>
            </a:endParaRPr>
          </a:p>
          <a:p>
            <a:endParaRPr lang="vi-VN"/>
          </a:p>
        </p:txBody>
      </p:sp>
      <p:sp>
        <p:nvSpPr>
          <p:cNvPr id="7" name="Hộp Văn bản 6">
            <a:extLst>
              <a:ext uri="{FF2B5EF4-FFF2-40B4-BE49-F238E27FC236}">
                <a16:creationId xmlns:a16="http://schemas.microsoft.com/office/drawing/2014/main" id="{58BBB235-8C4D-EE6C-448B-A993A6A1BA7B}"/>
              </a:ext>
            </a:extLst>
          </p:cNvPr>
          <p:cNvSpPr txBox="1"/>
          <p:nvPr/>
        </p:nvSpPr>
        <p:spPr>
          <a:xfrm>
            <a:off x="1079678" y="2369556"/>
            <a:ext cx="4419601" cy="2308324"/>
          </a:xfrm>
          <a:prstGeom prst="rect">
            <a:avLst/>
          </a:prstGeom>
          <a:noFill/>
        </p:spPr>
        <p:txBody>
          <a:bodyPr wrap="square" rtlCol="0">
            <a:spAutoFit/>
          </a:bodyPr>
          <a:lstStyle/>
          <a:p>
            <a:pPr algn="just"/>
            <a:r>
              <a:rPr lang="en-US"/>
              <a:t>Quy </a:t>
            </a:r>
            <a:r>
              <a:rPr lang="en-US" err="1"/>
              <a:t>trình</a:t>
            </a:r>
            <a:r>
              <a:rPr lang="en-US"/>
              <a:t> </a:t>
            </a:r>
            <a:r>
              <a:rPr lang="en-US" err="1"/>
              <a:t>phát</a:t>
            </a:r>
            <a:r>
              <a:rPr lang="en-US"/>
              <a:t> </a:t>
            </a:r>
            <a:r>
              <a:rPr lang="en-US" err="1"/>
              <a:t>triển</a:t>
            </a:r>
            <a:r>
              <a:rPr lang="en-US"/>
              <a:t> website </a:t>
            </a:r>
            <a:r>
              <a:rPr lang="en-US" err="1"/>
              <a:t>yêu</a:t>
            </a:r>
            <a:r>
              <a:rPr lang="en-US"/>
              <a:t> </a:t>
            </a:r>
            <a:r>
              <a:rPr lang="en-US" err="1"/>
              <a:t>cầu</a:t>
            </a:r>
            <a:r>
              <a:rPr lang="en-US"/>
              <a:t> </a:t>
            </a:r>
            <a:r>
              <a:rPr lang="en-US" err="1"/>
              <a:t>sự</a:t>
            </a:r>
            <a:r>
              <a:rPr lang="en-US"/>
              <a:t> </a:t>
            </a:r>
            <a:r>
              <a:rPr lang="en-US" err="1"/>
              <a:t>linh</a:t>
            </a:r>
            <a:r>
              <a:rPr lang="en-US"/>
              <a:t> </a:t>
            </a:r>
            <a:r>
              <a:rPr lang="en-US" err="1"/>
              <a:t>hoạt</a:t>
            </a:r>
            <a:r>
              <a:rPr lang="en-US"/>
              <a:t>, </a:t>
            </a:r>
            <a:r>
              <a:rPr lang="en-US" err="1"/>
              <a:t>với</a:t>
            </a:r>
            <a:r>
              <a:rPr lang="en-US"/>
              <a:t> </a:t>
            </a:r>
            <a:r>
              <a:rPr lang="en-US" err="1"/>
              <a:t>điều</a:t>
            </a:r>
            <a:r>
              <a:rPr lang="en-US"/>
              <a:t> </a:t>
            </a:r>
            <a:r>
              <a:rPr lang="en-US" err="1"/>
              <a:t>tiên</a:t>
            </a:r>
            <a:r>
              <a:rPr lang="en-US"/>
              <a:t> </a:t>
            </a:r>
            <a:r>
              <a:rPr lang="en-US" err="1"/>
              <a:t>quyết</a:t>
            </a:r>
            <a:r>
              <a:rPr lang="en-US"/>
              <a:t> </a:t>
            </a:r>
            <a:r>
              <a:rPr lang="en-US" err="1"/>
              <a:t>cần</a:t>
            </a:r>
            <a:r>
              <a:rPr lang="en-US"/>
              <a:t> </a:t>
            </a:r>
            <a:r>
              <a:rPr lang="en-US" err="1"/>
              <a:t>phải</a:t>
            </a:r>
            <a:r>
              <a:rPr lang="en-US"/>
              <a:t> </a:t>
            </a:r>
            <a:r>
              <a:rPr lang="en-US" err="1"/>
              <a:t>tìm</a:t>
            </a:r>
            <a:r>
              <a:rPr lang="en-US"/>
              <a:t> </a:t>
            </a:r>
            <a:r>
              <a:rPr lang="en-US" err="1"/>
              <a:t>hiểu</a:t>
            </a:r>
            <a:r>
              <a:rPr lang="en-US"/>
              <a:t> </a:t>
            </a:r>
            <a:r>
              <a:rPr lang="en-US" err="1"/>
              <a:t>các</a:t>
            </a:r>
            <a:r>
              <a:rPr lang="en-US"/>
              <a:t> </a:t>
            </a:r>
            <a:r>
              <a:rPr lang="en-US" err="1"/>
              <a:t>thành</a:t>
            </a:r>
            <a:r>
              <a:rPr lang="en-US"/>
              <a:t> </a:t>
            </a:r>
            <a:r>
              <a:rPr lang="en-US" err="1"/>
              <a:t>phần</a:t>
            </a:r>
            <a:r>
              <a:rPr lang="en-US"/>
              <a:t> </a:t>
            </a:r>
            <a:r>
              <a:rPr lang="en-US" err="1"/>
              <a:t>của</a:t>
            </a:r>
            <a:r>
              <a:rPr lang="en-US"/>
              <a:t> website </a:t>
            </a:r>
            <a:r>
              <a:rPr lang="en-US" err="1"/>
              <a:t>từ</a:t>
            </a:r>
            <a:r>
              <a:rPr lang="en-US"/>
              <a:t> </a:t>
            </a:r>
            <a:r>
              <a:rPr lang="en-US" err="1"/>
              <a:t>đó</a:t>
            </a:r>
            <a:r>
              <a:rPr lang="en-US"/>
              <a:t> </a:t>
            </a:r>
            <a:r>
              <a:rPr lang="en-US" err="1"/>
              <a:t>mới</a:t>
            </a:r>
            <a:r>
              <a:rPr lang="en-US"/>
              <a:t> </a:t>
            </a:r>
            <a:r>
              <a:rPr lang="en-US" err="1"/>
              <a:t>tiến</a:t>
            </a:r>
            <a:r>
              <a:rPr lang="en-US"/>
              <a:t> </a:t>
            </a:r>
            <a:r>
              <a:rPr lang="en-US" err="1"/>
              <a:t>hành</a:t>
            </a:r>
            <a:r>
              <a:rPr lang="en-US"/>
              <a:t> </a:t>
            </a:r>
            <a:r>
              <a:rPr lang="en-US" err="1"/>
              <a:t>thiết</a:t>
            </a:r>
            <a:r>
              <a:rPr lang="en-US"/>
              <a:t> </a:t>
            </a:r>
            <a:r>
              <a:rPr lang="en-US" err="1"/>
              <a:t>kế</a:t>
            </a:r>
            <a:r>
              <a:rPr lang="en-US"/>
              <a:t>, </a:t>
            </a:r>
            <a:r>
              <a:rPr lang="en-US" err="1"/>
              <a:t>triển</a:t>
            </a:r>
            <a:r>
              <a:rPr lang="en-US"/>
              <a:t> </a:t>
            </a:r>
            <a:r>
              <a:rPr lang="en-US" err="1"/>
              <a:t>khai</a:t>
            </a:r>
            <a:r>
              <a:rPr lang="en-US"/>
              <a:t> </a:t>
            </a:r>
            <a:r>
              <a:rPr lang="en-US" err="1"/>
              <a:t>và</a:t>
            </a:r>
            <a:r>
              <a:rPr lang="en-US"/>
              <a:t> </a:t>
            </a:r>
            <a:r>
              <a:rPr lang="en-US" err="1"/>
              <a:t>quản</a:t>
            </a:r>
            <a:r>
              <a:rPr lang="en-US"/>
              <a:t> </a:t>
            </a:r>
            <a:r>
              <a:rPr lang="en-US" err="1"/>
              <a:t>lý</a:t>
            </a:r>
            <a:r>
              <a:rPr lang="en-US"/>
              <a:t> </a:t>
            </a:r>
            <a:r>
              <a:rPr lang="en-US" err="1"/>
              <a:t>dự</a:t>
            </a:r>
            <a:r>
              <a:rPr lang="en-US"/>
              <a:t> </a:t>
            </a:r>
            <a:r>
              <a:rPr lang="en-US" err="1"/>
              <a:t>án.Các</a:t>
            </a:r>
            <a:r>
              <a:rPr lang="en-US"/>
              <a:t> </a:t>
            </a:r>
            <a:r>
              <a:rPr lang="en-US" err="1"/>
              <a:t>bước</a:t>
            </a:r>
            <a:r>
              <a:rPr lang="en-US"/>
              <a:t> </a:t>
            </a:r>
            <a:r>
              <a:rPr lang="en-US" err="1"/>
              <a:t>từ</a:t>
            </a:r>
            <a:r>
              <a:rPr lang="en-US"/>
              <a:t> </a:t>
            </a:r>
            <a:r>
              <a:rPr lang="en-US" err="1"/>
              <a:t>việc</a:t>
            </a:r>
            <a:r>
              <a:rPr lang="en-US"/>
              <a:t> </a:t>
            </a:r>
            <a:r>
              <a:rPr lang="en-US" err="1"/>
              <a:t>tìm</a:t>
            </a:r>
            <a:r>
              <a:rPr lang="en-US"/>
              <a:t> </a:t>
            </a:r>
            <a:r>
              <a:rPr lang="en-US" err="1"/>
              <a:t>hiểu</a:t>
            </a:r>
            <a:r>
              <a:rPr lang="en-US"/>
              <a:t>, </a:t>
            </a:r>
            <a:r>
              <a:rPr lang="en-US" err="1"/>
              <a:t>xác</a:t>
            </a:r>
            <a:r>
              <a:rPr lang="en-US"/>
              <a:t> </a:t>
            </a:r>
            <a:r>
              <a:rPr lang="en-US" err="1"/>
              <a:t>định</a:t>
            </a:r>
            <a:r>
              <a:rPr lang="en-US"/>
              <a:t> </a:t>
            </a:r>
            <a:r>
              <a:rPr lang="en-US" err="1"/>
              <a:t>yêu</a:t>
            </a:r>
            <a:r>
              <a:rPr lang="en-US"/>
              <a:t> </a:t>
            </a:r>
            <a:r>
              <a:rPr lang="en-US" err="1"/>
              <a:t>cầu</a:t>
            </a:r>
            <a:r>
              <a:rPr lang="en-US"/>
              <a:t> </a:t>
            </a:r>
            <a:r>
              <a:rPr lang="en-US" err="1"/>
              <a:t>đến</a:t>
            </a:r>
            <a:r>
              <a:rPr lang="en-US"/>
              <a:t> </a:t>
            </a:r>
            <a:r>
              <a:rPr lang="en-US" err="1"/>
              <a:t>triển</a:t>
            </a:r>
            <a:r>
              <a:rPr lang="en-US"/>
              <a:t> </a:t>
            </a:r>
            <a:r>
              <a:rPr lang="en-US" err="1"/>
              <a:t>khai</a:t>
            </a:r>
            <a:r>
              <a:rPr lang="en-US"/>
              <a:t> </a:t>
            </a:r>
            <a:r>
              <a:rPr lang="en-US" err="1"/>
              <a:t>và</a:t>
            </a:r>
            <a:r>
              <a:rPr lang="en-US"/>
              <a:t> </a:t>
            </a:r>
            <a:r>
              <a:rPr lang="en-US" err="1"/>
              <a:t>duy</a:t>
            </a:r>
            <a:r>
              <a:rPr lang="en-US"/>
              <a:t> </a:t>
            </a:r>
            <a:r>
              <a:rPr lang="en-US" err="1"/>
              <a:t>trì</a:t>
            </a:r>
            <a:r>
              <a:rPr lang="en-US"/>
              <a:t> </a:t>
            </a:r>
            <a:r>
              <a:rPr lang="en-US" err="1"/>
              <a:t>đều</a:t>
            </a:r>
            <a:r>
              <a:rPr lang="en-US"/>
              <a:t> </a:t>
            </a:r>
            <a:r>
              <a:rPr lang="en-US" err="1"/>
              <a:t>quan</a:t>
            </a:r>
            <a:r>
              <a:rPr lang="en-US"/>
              <a:t> </a:t>
            </a:r>
            <a:r>
              <a:rPr lang="en-US" err="1"/>
              <a:t>trọng</a:t>
            </a:r>
            <a:r>
              <a:rPr lang="en-US"/>
              <a:t> </a:t>
            </a:r>
            <a:r>
              <a:rPr lang="en-US" err="1"/>
              <a:t>để</a:t>
            </a:r>
            <a:r>
              <a:rPr lang="en-US"/>
              <a:t> </a:t>
            </a:r>
            <a:r>
              <a:rPr lang="en-US" err="1"/>
              <a:t>đảm</a:t>
            </a:r>
            <a:r>
              <a:rPr lang="en-US"/>
              <a:t> </a:t>
            </a:r>
            <a:r>
              <a:rPr lang="en-US" err="1"/>
              <a:t>bảo</a:t>
            </a:r>
            <a:r>
              <a:rPr lang="en-US"/>
              <a:t> </a:t>
            </a:r>
            <a:r>
              <a:rPr lang="en-US" err="1"/>
              <a:t>một</a:t>
            </a:r>
            <a:r>
              <a:rPr lang="en-US"/>
              <a:t> </a:t>
            </a:r>
            <a:r>
              <a:rPr lang="en-US" err="1"/>
              <a:t>ứng</a:t>
            </a:r>
            <a:r>
              <a:rPr lang="en-US"/>
              <a:t> </a:t>
            </a:r>
            <a:r>
              <a:rPr lang="en-US" err="1"/>
              <a:t>dụng</a:t>
            </a:r>
            <a:r>
              <a:rPr lang="en-US"/>
              <a:t> </a:t>
            </a:r>
            <a:r>
              <a:rPr lang="en-US" err="1"/>
              <a:t>hoạt</a:t>
            </a:r>
            <a:r>
              <a:rPr lang="en-US"/>
              <a:t> </a:t>
            </a:r>
            <a:r>
              <a:rPr lang="en-US" err="1"/>
              <a:t>động</a:t>
            </a:r>
            <a:r>
              <a:rPr lang="en-US"/>
              <a:t> </a:t>
            </a:r>
            <a:r>
              <a:rPr lang="en-US" err="1"/>
              <a:t>mạnh</a:t>
            </a:r>
            <a:r>
              <a:rPr lang="en-US"/>
              <a:t> </a:t>
            </a:r>
            <a:r>
              <a:rPr lang="en-US" err="1"/>
              <a:t>mẽ</a:t>
            </a:r>
            <a:r>
              <a:rPr lang="en-US"/>
              <a:t> </a:t>
            </a:r>
            <a:r>
              <a:rPr lang="en-US" err="1"/>
              <a:t>và</a:t>
            </a:r>
            <a:r>
              <a:rPr lang="en-US"/>
              <a:t> </a:t>
            </a:r>
            <a:r>
              <a:rPr lang="en-US" err="1"/>
              <a:t>ổn</a:t>
            </a:r>
            <a:r>
              <a:rPr lang="en-US"/>
              <a:t> </a:t>
            </a:r>
            <a:r>
              <a:rPr lang="en-US" err="1"/>
              <a:t>định</a:t>
            </a:r>
            <a:r>
              <a:rPr lang="en-US"/>
              <a:t>.</a:t>
            </a:r>
            <a:endParaRPr lang="vi-VN"/>
          </a:p>
        </p:txBody>
      </p:sp>
      <p:sp>
        <p:nvSpPr>
          <p:cNvPr id="10" name="Hộp Văn bản 9">
            <a:extLst>
              <a:ext uri="{FF2B5EF4-FFF2-40B4-BE49-F238E27FC236}">
                <a16:creationId xmlns:a16="http://schemas.microsoft.com/office/drawing/2014/main" id="{ED73C83A-1E0D-5611-5C87-DBC6405FF77C}"/>
              </a:ext>
            </a:extLst>
          </p:cNvPr>
          <p:cNvSpPr txBox="1"/>
          <p:nvPr/>
        </p:nvSpPr>
        <p:spPr>
          <a:xfrm>
            <a:off x="5582382" y="1920435"/>
            <a:ext cx="5611985" cy="677108"/>
          </a:xfrm>
          <a:prstGeom prst="rect">
            <a:avLst/>
          </a:prstGeom>
          <a:noFill/>
        </p:spPr>
        <p:txBody>
          <a:bodyPr wrap="square" rtlCol="0">
            <a:spAutoFit/>
          </a:bodyPr>
          <a:lstStyle/>
          <a:p>
            <a:pPr lvl="2" algn="just"/>
            <a:r>
              <a:rPr lang="en-US" sz="2000" b="1">
                <a:latin typeface="Times New Roman" panose="02020603050405020304" pitchFamily="18" charset="0"/>
                <a:ea typeface="Times New Roman" panose="02020603050405020304" pitchFamily="18" charset="0"/>
              </a:rPr>
              <a:t>2</a:t>
            </a:r>
            <a:r>
              <a:rPr lang="en-US" sz="2000" b="1">
                <a:effectLst/>
                <a:latin typeface="Times New Roman" panose="02020603050405020304" pitchFamily="18" charset="0"/>
                <a:ea typeface="Times New Roman" panose="02020603050405020304" pitchFamily="18" charset="0"/>
              </a:rPr>
              <a:t>.2 </a:t>
            </a:r>
            <a:r>
              <a:rPr lang="en-US" sz="2000" b="1" err="1">
                <a:latin typeface="Times New Roman" panose="02020603050405020304" pitchFamily="18" charset="0"/>
                <a:cs typeface="Times New Roman" panose="02020603050405020304" pitchFamily="18" charset="0"/>
              </a:rPr>
              <a:t>Tích</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hợp</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giữa</a:t>
            </a:r>
            <a:r>
              <a:rPr lang="en-US" sz="2000" b="1">
                <a:latin typeface="Times New Roman" panose="02020603050405020304" pitchFamily="18" charset="0"/>
                <a:cs typeface="Times New Roman" panose="02020603050405020304" pitchFamily="18" charset="0"/>
              </a:rPr>
              <a:t> Frontend </a:t>
            </a:r>
            <a:r>
              <a:rPr lang="en-US" sz="2000" b="1" err="1">
                <a:latin typeface="Times New Roman" panose="02020603050405020304" pitchFamily="18" charset="0"/>
                <a:cs typeface="Times New Roman" panose="02020603050405020304" pitchFamily="18" charset="0"/>
              </a:rPr>
              <a:t>và</a:t>
            </a:r>
            <a:r>
              <a:rPr lang="en-US" sz="2000" b="1">
                <a:latin typeface="Times New Roman" panose="02020603050405020304" pitchFamily="18" charset="0"/>
                <a:cs typeface="Times New Roman" panose="02020603050405020304" pitchFamily="18" charset="0"/>
              </a:rPr>
              <a:t> Backend</a:t>
            </a:r>
            <a:endParaRPr lang="vi-VN" sz="2000" b="1">
              <a:latin typeface="Times New Roman" panose="02020603050405020304" pitchFamily="18" charset="0"/>
              <a:cs typeface="Times New Roman" panose="02020603050405020304" pitchFamily="18" charset="0"/>
            </a:endParaRPr>
          </a:p>
          <a:p>
            <a:endParaRPr lang="vi-VN"/>
          </a:p>
        </p:txBody>
      </p:sp>
      <p:sp>
        <p:nvSpPr>
          <p:cNvPr id="11" name="Hộp Văn bản 10">
            <a:extLst>
              <a:ext uri="{FF2B5EF4-FFF2-40B4-BE49-F238E27FC236}">
                <a16:creationId xmlns:a16="http://schemas.microsoft.com/office/drawing/2014/main" id="{35179F2C-31A5-EF15-BC4F-7D6278384884}"/>
              </a:ext>
            </a:extLst>
          </p:cNvPr>
          <p:cNvSpPr txBox="1"/>
          <p:nvPr/>
        </p:nvSpPr>
        <p:spPr>
          <a:xfrm>
            <a:off x="6573573" y="2421316"/>
            <a:ext cx="4419601" cy="1477328"/>
          </a:xfrm>
          <a:prstGeom prst="rect">
            <a:avLst/>
          </a:prstGeom>
          <a:noFill/>
        </p:spPr>
        <p:txBody>
          <a:bodyPr wrap="square" rtlCol="0">
            <a:spAutoFit/>
          </a:bodyPr>
          <a:lstStyle/>
          <a:p>
            <a:pPr algn="just"/>
            <a:r>
              <a:rPr lang="en-US" sz="1800" err="1">
                <a:effectLst/>
                <a:latin typeface="Times New Roman" panose="02020603050405020304" pitchFamily="18" charset="0"/>
                <a:ea typeface="Times New Roman" panose="02020603050405020304" pitchFamily="18" charset="0"/>
              </a:rPr>
              <a:t>Việc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tích</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hợp</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giữa</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phần</a:t>
            </a:r>
            <a:r>
              <a:rPr lang="en-US" sz="1800">
                <a:effectLst/>
                <a:latin typeface="Times New Roman" panose="02020603050405020304" pitchFamily="18" charset="0"/>
                <a:ea typeface="Times New Roman" panose="02020603050405020304" pitchFamily="18" charset="0"/>
              </a:rPr>
              <a:t> frontend </a:t>
            </a:r>
            <a:r>
              <a:rPr lang="en-US" sz="1800" err="1">
                <a:effectLst/>
                <a:latin typeface="Times New Roman" panose="02020603050405020304" pitchFamily="18" charset="0"/>
                <a:ea typeface="Times New Roman" panose="02020603050405020304" pitchFamily="18" charset="0"/>
              </a:rPr>
              <a:t>và</a:t>
            </a:r>
            <a:r>
              <a:rPr lang="en-US" sz="1800">
                <a:effectLst/>
                <a:latin typeface="Times New Roman" panose="02020603050405020304" pitchFamily="18" charset="0"/>
                <a:ea typeface="Times New Roman" panose="02020603050405020304" pitchFamily="18" charset="0"/>
              </a:rPr>
              <a:t> backend </a:t>
            </a:r>
            <a:r>
              <a:rPr lang="en-US" sz="1800" err="1">
                <a:effectLst/>
                <a:latin typeface="Times New Roman" panose="02020603050405020304" pitchFamily="18" charset="0"/>
                <a:ea typeface="Times New Roman" panose="02020603050405020304" pitchFamily="18" charset="0"/>
              </a:rPr>
              <a:t>là</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chìa</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khóa</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để</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xây</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dựng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một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ứng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dụng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hoàn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chỉnh</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Truyền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thông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dữ</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liệu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hiệu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quả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quản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lý</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trạng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thái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và</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xử</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lý</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yêu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cầu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đòi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hỏi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sự</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hiểu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biết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sâu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sắc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về</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hai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phía</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của</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ứng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dụng</a:t>
            </a:r>
            <a:r>
              <a:rPr lang="en-US" sz="1800">
                <a:effectLst/>
                <a:latin typeface="Times New Roman" panose="02020603050405020304" pitchFamily="18" charset="0"/>
                <a:ea typeface="Times New Roman" panose="02020603050405020304" pitchFamily="18" charset="0"/>
              </a:rPr>
              <a:t>.</a:t>
            </a:r>
            <a:endParaRPr lang="vi-VN"/>
          </a:p>
        </p:txBody>
      </p:sp>
      <p:sp>
        <p:nvSpPr>
          <p:cNvPr id="12" name="Hộp Văn bản 11">
            <a:extLst>
              <a:ext uri="{FF2B5EF4-FFF2-40B4-BE49-F238E27FC236}">
                <a16:creationId xmlns:a16="http://schemas.microsoft.com/office/drawing/2014/main" id="{AC693370-9521-2418-5784-6B1A5DF4FF7F}"/>
              </a:ext>
            </a:extLst>
          </p:cNvPr>
          <p:cNvSpPr txBox="1"/>
          <p:nvPr/>
        </p:nvSpPr>
        <p:spPr>
          <a:xfrm>
            <a:off x="6573573" y="4101922"/>
            <a:ext cx="4510871" cy="1754326"/>
          </a:xfrm>
          <a:prstGeom prst="rect">
            <a:avLst/>
          </a:prstGeom>
          <a:noFill/>
        </p:spPr>
        <p:txBody>
          <a:bodyPr wrap="square" rtlCol="0">
            <a:spAutoFit/>
          </a:bodyPr>
          <a:lstStyle/>
          <a:p>
            <a:pPr algn="just"/>
            <a:r>
              <a:rPr lang="en-US" sz="1800" err="1">
                <a:effectLst/>
                <a:latin typeface="Times New Roman" panose="02020603050405020304" pitchFamily="18" charset="0"/>
                <a:ea typeface="Times New Roman" panose="02020603050405020304" pitchFamily="18" charset="0"/>
              </a:rPr>
              <a:t>Việc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tích</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hợp</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hiệu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quả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yêu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cầu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sự</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hiểu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biết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về</a:t>
            </a:r>
            <a:r>
              <a:rPr lang="en-US" sz="1800">
                <a:effectLst/>
                <a:latin typeface="Times New Roman" panose="02020603050405020304" pitchFamily="18" charset="0"/>
                <a:ea typeface="Times New Roman" panose="02020603050405020304" pitchFamily="18" charset="0"/>
              </a:rPr>
              <a:t> RESTful APIs </a:t>
            </a:r>
            <a:r>
              <a:rPr lang="en-US" sz="1800" err="1">
                <a:effectLst/>
                <a:latin typeface="Times New Roman" panose="02020603050405020304" pitchFamily="18" charset="0"/>
                <a:ea typeface="Times New Roman" panose="02020603050405020304" pitchFamily="18" charset="0"/>
              </a:rPr>
              <a:t>và</a:t>
            </a:r>
            <a:r>
              <a:rPr lang="en-US" sz="1800">
                <a:effectLst/>
                <a:latin typeface="Times New Roman" panose="02020603050405020304" pitchFamily="18" charset="0"/>
                <a:ea typeface="Times New Roman" panose="02020603050405020304" pitchFamily="18" charset="0"/>
              </a:rPr>
              <a:t> MySQL. RESTful APIs </a:t>
            </a:r>
            <a:r>
              <a:rPr lang="en-US" sz="1800" err="1">
                <a:effectLst/>
                <a:latin typeface="Times New Roman" panose="02020603050405020304" pitchFamily="18" charset="0"/>
                <a:ea typeface="Times New Roman" panose="02020603050405020304" pitchFamily="18" charset="0"/>
              </a:rPr>
              <a:t>cung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cấp</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một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cách</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tiếp</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cận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đơn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giản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và</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linh</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hoạt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trong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khi</a:t>
            </a:r>
            <a:r>
              <a:rPr lang="en-US" sz="1800">
                <a:effectLst/>
                <a:latin typeface="Times New Roman" panose="02020603050405020304" pitchFamily="18" charset="0"/>
                <a:ea typeface="Times New Roman" panose="02020603050405020304" pitchFamily="18" charset="0"/>
              </a:rPr>
              <a:t> MySQL </a:t>
            </a:r>
            <a:r>
              <a:rPr lang="en-US" sz="1800" err="1">
                <a:effectLst/>
                <a:latin typeface="Times New Roman" panose="02020603050405020304" pitchFamily="18" charset="0"/>
                <a:ea typeface="Times New Roman" panose="02020603050405020304" pitchFamily="18" charset="0"/>
              </a:rPr>
              <a:t>cho</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phép</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truy</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vấn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dữ</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liệu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theo</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nhu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cầu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giúp</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tối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ưu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hóa</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việc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truyền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thông</a:t>
            </a:r>
            <a:r>
              <a:rPr lang="en-US" sz="1800">
                <a:effectLst/>
                <a:latin typeface="Times New Roman" panose="02020603050405020304" pitchFamily="18" charset="0"/>
                <a:ea typeface="Times New Roman" panose="02020603050405020304" pitchFamily="18" charset="0"/>
              </a:rPr>
              <a:t>.</a:t>
            </a:r>
            <a:endParaRPr lang="vi-VN"/>
          </a:p>
        </p:txBody>
      </p:sp>
    </p:spTree>
    <p:extLst>
      <p:ext uri="{BB962C8B-B14F-4D97-AF65-F5344CB8AC3E}">
        <p14:creationId xmlns:p14="http://schemas.microsoft.com/office/powerpoint/2010/main" val="2391771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1000"/>
                                        <p:tgtEl>
                                          <p:spTgt spid="10"/>
                                        </p:tgtEl>
                                      </p:cBhvr>
                                    </p:animEffect>
                                    <p:anim calcmode="lin" valueType="num">
                                      <p:cBhvr>
                                        <p:cTn id="25" dur="1000" fill="hold"/>
                                        <p:tgtEl>
                                          <p:spTgt spid="10"/>
                                        </p:tgtEl>
                                        <p:attrNameLst>
                                          <p:attrName>ppt_x</p:attrName>
                                        </p:attrNameLst>
                                      </p:cBhvr>
                                      <p:tavLst>
                                        <p:tav tm="0">
                                          <p:val>
                                            <p:strVal val="#ppt_x"/>
                                          </p:val>
                                        </p:tav>
                                        <p:tav tm="100000">
                                          <p:val>
                                            <p:strVal val="#ppt_x"/>
                                          </p:val>
                                        </p:tav>
                                      </p:tavLst>
                                    </p:anim>
                                    <p:anim calcmode="lin" valueType="num">
                                      <p:cBhvr>
                                        <p:cTn id="2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P spid="7" grpId="0"/>
      <p:bldP spid="10" grpId="0"/>
      <p:bldP spid="11"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22A6E27-1CE2-413A-A57B-3B117746E3D0}"/>
              </a:ext>
            </a:extLst>
          </p:cNvPr>
          <p:cNvSpPr>
            <a:spLocks noGrp="1"/>
          </p:cNvSpPr>
          <p:nvPr>
            <p:ph type="ctrTitle"/>
          </p:nvPr>
        </p:nvSpPr>
        <p:spPr>
          <a:xfrm>
            <a:off x="1524000" y="690920"/>
            <a:ext cx="9144000" cy="477837"/>
          </a:xfrm>
        </p:spPr>
        <p:txBody>
          <a:bodyPr>
            <a:noAutofit/>
          </a:bodyPr>
          <a:lstStyle/>
          <a:p>
            <a:r>
              <a:rPr lang="en-US" sz="3200" b="1">
                <a:latin typeface="Times New Roman" panose="02020603050405020304" pitchFamily="18" charset="0"/>
                <a:cs typeface="Times New Roman" panose="02020603050405020304" pitchFamily="18" charset="0"/>
              </a:rPr>
              <a:t>CHƯƠNG 2: NGHIÊN CỨU LÝ THUYẾT</a:t>
            </a:r>
            <a:endParaRPr lang="vi-VN" sz="3200" b="1">
              <a:latin typeface="Times New Roman" panose="02020603050405020304" pitchFamily="18" charset="0"/>
              <a:cs typeface="Times New Roman" panose="02020603050405020304" pitchFamily="18" charset="0"/>
            </a:endParaRPr>
          </a:p>
        </p:txBody>
      </p:sp>
      <p:sp>
        <p:nvSpPr>
          <p:cNvPr id="3" name="Tiêu đề phụ 2">
            <a:extLst>
              <a:ext uri="{FF2B5EF4-FFF2-40B4-BE49-F238E27FC236}">
                <a16:creationId xmlns:a16="http://schemas.microsoft.com/office/drawing/2014/main" id="{328F48C6-5478-877A-6E77-92E98E072079}"/>
              </a:ext>
            </a:extLst>
          </p:cNvPr>
          <p:cNvSpPr>
            <a:spLocks noGrp="1"/>
          </p:cNvSpPr>
          <p:nvPr>
            <p:ph type="subTitle" idx="1"/>
          </p:nvPr>
        </p:nvSpPr>
        <p:spPr>
          <a:xfrm>
            <a:off x="829631" y="1482602"/>
            <a:ext cx="8320808" cy="573109"/>
          </a:xfrm>
        </p:spPr>
        <p:txBody>
          <a:bodyPr>
            <a:normAutofit fontScale="77500" lnSpcReduction="20000"/>
          </a:bodyPr>
          <a:lstStyle/>
          <a:p>
            <a:pPr lvl="1" algn="just"/>
            <a:r>
              <a:rPr lang="en-US" sz="3600" b="1">
                <a:latin typeface="Times New Roman" panose="02020603050405020304" pitchFamily="18" charset="0"/>
                <a:cs typeface="Times New Roman" panose="02020603050405020304" pitchFamily="18" charset="0"/>
              </a:rPr>
              <a:t>3. </a:t>
            </a:r>
            <a:r>
              <a:rPr lang="en-US" sz="3600" b="1" err="1">
                <a:latin typeface="Times New Roman" panose="02020603050405020304" pitchFamily="18" charset="0"/>
                <a:cs typeface="Times New Roman" panose="02020603050405020304" pitchFamily="18" charset="0"/>
              </a:rPr>
              <a:t>Giả</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thiết</a:t>
            </a:r>
            <a:r>
              <a:rPr lang="en-US" sz="3600" b="1">
                <a:latin typeface="Times New Roman" panose="02020603050405020304" pitchFamily="18" charset="0"/>
                <a:cs typeface="Times New Roman" panose="02020603050405020304" pitchFamily="18" charset="0"/>
              </a:rPr>
              <a:t> khoa </a:t>
            </a:r>
            <a:r>
              <a:rPr lang="en-US" sz="3600" b="1" err="1">
                <a:latin typeface="Times New Roman" panose="02020603050405020304" pitchFamily="18" charset="0"/>
                <a:cs typeface="Times New Roman" panose="02020603050405020304" pitchFamily="18" charset="0"/>
              </a:rPr>
              <a:t>học</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và</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phương</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pháp</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nghiên</a:t>
            </a:r>
            <a:r>
              <a:rPr lang="en-US" sz="3600" b="1">
                <a:latin typeface="Times New Roman" panose="02020603050405020304" pitchFamily="18" charset="0"/>
                <a:cs typeface="Times New Roman" panose="02020603050405020304" pitchFamily="18" charset="0"/>
              </a:rPr>
              <a:t> </a:t>
            </a:r>
            <a:r>
              <a:rPr lang="en-US" sz="3600" b="1" err="1">
                <a:latin typeface="Times New Roman" panose="02020603050405020304" pitchFamily="18" charset="0"/>
                <a:cs typeface="Times New Roman" panose="02020603050405020304" pitchFamily="18" charset="0"/>
              </a:rPr>
              <a:t>cứu</a:t>
            </a:r>
            <a:endParaRPr lang="vi-VN"/>
          </a:p>
        </p:txBody>
      </p:sp>
      <p:sp>
        <p:nvSpPr>
          <p:cNvPr id="6" name="Hộp Văn bản 5">
            <a:extLst>
              <a:ext uri="{FF2B5EF4-FFF2-40B4-BE49-F238E27FC236}">
                <a16:creationId xmlns:a16="http://schemas.microsoft.com/office/drawing/2014/main" id="{756DADB7-2009-F90B-28A1-A17DCD930D30}"/>
              </a:ext>
            </a:extLst>
          </p:cNvPr>
          <p:cNvSpPr txBox="1"/>
          <p:nvPr/>
        </p:nvSpPr>
        <p:spPr>
          <a:xfrm>
            <a:off x="640803" y="1911067"/>
            <a:ext cx="7308697" cy="677108"/>
          </a:xfrm>
          <a:prstGeom prst="rect">
            <a:avLst/>
          </a:prstGeom>
          <a:noFill/>
        </p:spPr>
        <p:txBody>
          <a:bodyPr wrap="square" rtlCol="0">
            <a:spAutoFit/>
          </a:bodyPr>
          <a:lstStyle/>
          <a:p>
            <a:pPr lvl="2" algn="just"/>
            <a:r>
              <a:rPr lang="en-US" sz="2000" b="1">
                <a:latin typeface="Times New Roman" panose="02020603050405020304" pitchFamily="18" charset="0"/>
                <a:ea typeface="Times New Roman" panose="02020603050405020304" pitchFamily="18" charset="0"/>
              </a:rPr>
              <a:t>3</a:t>
            </a:r>
            <a:r>
              <a:rPr lang="en-US" sz="2000" b="1">
                <a:effectLst/>
                <a:latin typeface="Times New Roman" panose="02020603050405020304" pitchFamily="18" charset="0"/>
                <a:ea typeface="Times New Roman" panose="02020603050405020304" pitchFamily="18" charset="0"/>
              </a:rPr>
              <a:t>.1 </a:t>
            </a:r>
            <a:r>
              <a:rPr lang="en-US" sz="2000" b="1" err="1">
                <a:latin typeface="Times New Roman" panose="02020603050405020304" pitchFamily="18" charset="0"/>
                <a:cs typeface="Times New Roman" panose="02020603050405020304" pitchFamily="18" charset="0"/>
              </a:rPr>
              <a:t>Hiệu</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suất</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và</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sự</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linh</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hoạt</a:t>
            </a:r>
            <a:endParaRPr lang="vi-VN" sz="2000" b="1">
              <a:latin typeface="Times New Roman" panose="02020603050405020304" pitchFamily="18" charset="0"/>
              <a:cs typeface="Times New Roman" panose="02020603050405020304" pitchFamily="18" charset="0"/>
            </a:endParaRPr>
          </a:p>
          <a:p>
            <a:endParaRPr lang="vi-VN"/>
          </a:p>
        </p:txBody>
      </p:sp>
      <p:sp>
        <p:nvSpPr>
          <p:cNvPr id="7" name="Hộp Văn bản 6">
            <a:extLst>
              <a:ext uri="{FF2B5EF4-FFF2-40B4-BE49-F238E27FC236}">
                <a16:creationId xmlns:a16="http://schemas.microsoft.com/office/drawing/2014/main" id="{58BBB235-8C4D-EE6C-448B-A993A6A1BA7B}"/>
              </a:ext>
            </a:extLst>
          </p:cNvPr>
          <p:cNvSpPr txBox="1"/>
          <p:nvPr/>
        </p:nvSpPr>
        <p:spPr>
          <a:xfrm>
            <a:off x="1079678" y="2369556"/>
            <a:ext cx="4419601" cy="2031325"/>
          </a:xfrm>
          <a:prstGeom prst="rect">
            <a:avLst/>
          </a:prstGeom>
          <a:noFill/>
        </p:spPr>
        <p:txBody>
          <a:bodyPr wrap="square" rtlCol="0">
            <a:spAutoFit/>
          </a:bodyPr>
          <a:lstStyle/>
          <a:p>
            <a:pPr algn="just"/>
            <a:r>
              <a:rPr lang="en-US" err="1"/>
              <a:t>Giả</a:t>
            </a:r>
            <a:r>
              <a:rPr lang="en-US"/>
              <a:t> </a:t>
            </a:r>
            <a:r>
              <a:rPr lang="en-US" err="1"/>
              <a:t>thiết</a:t>
            </a:r>
            <a:r>
              <a:rPr lang="en-US"/>
              <a:t> </a:t>
            </a:r>
            <a:r>
              <a:rPr lang="en-US" err="1"/>
              <a:t>cơ</a:t>
            </a:r>
            <a:r>
              <a:rPr lang="en-US"/>
              <a:t> </a:t>
            </a:r>
            <a:r>
              <a:rPr lang="en-US" err="1"/>
              <a:t>bản</a:t>
            </a:r>
            <a:r>
              <a:rPr lang="en-US"/>
              <a:t> </a:t>
            </a:r>
            <a:r>
              <a:rPr lang="en-US" err="1"/>
              <a:t>của</a:t>
            </a:r>
            <a:r>
              <a:rPr lang="en-US"/>
              <a:t> </a:t>
            </a:r>
            <a:r>
              <a:rPr lang="en-US" err="1"/>
              <a:t>dự</a:t>
            </a:r>
            <a:r>
              <a:rPr lang="en-US"/>
              <a:t> </a:t>
            </a:r>
            <a:r>
              <a:rPr lang="en-US" err="1"/>
              <a:t>án</a:t>
            </a:r>
            <a:r>
              <a:rPr lang="en-US"/>
              <a:t> </a:t>
            </a:r>
            <a:r>
              <a:rPr lang="en-US" err="1"/>
              <a:t>là</a:t>
            </a:r>
            <a:r>
              <a:rPr lang="en-US"/>
              <a:t> </a:t>
            </a:r>
            <a:r>
              <a:rPr lang="en-US" err="1"/>
              <a:t>sự</a:t>
            </a:r>
            <a:r>
              <a:rPr lang="en-US"/>
              <a:t> </a:t>
            </a:r>
            <a:r>
              <a:rPr lang="en-US" err="1"/>
              <a:t>kết</a:t>
            </a:r>
            <a:r>
              <a:rPr lang="en-US"/>
              <a:t> </a:t>
            </a:r>
            <a:r>
              <a:rPr lang="en-US" err="1"/>
              <a:t>hợp</a:t>
            </a:r>
            <a:r>
              <a:rPr lang="en-US"/>
              <a:t> </a:t>
            </a:r>
            <a:r>
              <a:rPr lang="en-US" err="1"/>
              <a:t>giữa</a:t>
            </a:r>
            <a:r>
              <a:rPr lang="en-US"/>
              <a:t> Node.js </a:t>
            </a:r>
            <a:r>
              <a:rPr lang="en-US" err="1"/>
              <a:t>và</a:t>
            </a:r>
            <a:r>
              <a:rPr lang="en-US"/>
              <a:t> React.js </a:t>
            </a:r>
            <a:r>
              <a:rPr lang="en-US" err="1"/>
              <a:t>sẽ</a:t>
            </a:r>
            <a:r>
              <a:rPr lang="en-US"/>
              <a:t> </a:t>
            </a:r>
            <a:r>
              <a:rPr lang="en-US" err="1"/>
              <a:t>tạo</a:t>
            </a:r>
            <a:r>
              <a:rPr lang="en-US"/>
              <a:t> </a:t>
            </a:r>
            <a:r>
              <a:rPr lang="en-US" err="1"/>
              <a:t>ra</a:t>
            </a:r>
            <a:r>
              <a:rPr lang="en-US"/>
              <a:t> </a:t>
            </a:r>
            <a:r>
              <a:rPr lang="en-US" err="1"/>
              <a:t>một</a:t>
            </a:r>
            <a:r>
              <a:rPr lang="en-US"/>
              <a:t> </a:t>
            </a:r>
            <a:r>
              <a:rPr lang="en-US" err="1"/>
              <a:t>hệ</a:t>
            </a:r>
            <a:r>
              <a:rPr lang="en-US"/>
              <a:t> </a:t>
            </a:r>
            <a:r>
              <a:rPr lang="en-US" err="1"/>
              <a:t>thống</a:t>
            </a:r>
            <a:r>
              <a:rPr lang="en-US"/>
              <a:t> website </a:t>
            </a:r>
            <a:r>
              <a:rPr lang="en-US" err="1"/>
              <a:t>thương</a:t>
            </a:r>
            <a:r>
              <a:rPr lang="en-US"/>
              <a:t> </a:t>
            </a:r>
            <a:r>
              <a:rPr lang="en-US" err="1"/>
              <a:t>mại</a:t>
            </a:r>
            <a:r>
              <a:rPr lang="en-US"/>
              <a:t> </a:t>
            </a:r>
            <a:r>
              <a:rPr lang="en-US" err="1"/>
              <a:t>điện</a:t>
            </a:r>
            <a:r>
              <a:rPr lang="en-US"/>
              <a:t> </a:t>
            </a:r>
            <a:r>
              <a:rPr lang="en-US" err="1"/>
              <a:t>tử</a:t>
            </a:r>
            <a:r>
              <a:rPr lang="en-US"/>
              <a:t> </a:t>
            </a:r>
            <a:r>
              <a:rPr lang="en-US" err="1"/>
              <a:t>mạnh</a:t>
            </a:r>
            <a:r>
              <a:rPr lang="en-US"/>
              <a:t> </a:t>
            </a:r>
            <a:r>
              <a:rPr lang="en-US" err="1"/>
              <a:t>mẽ</a:t>
            </a:r>
            <a:r>
              <a:rPr lang="en-US"/>
              <a:t> </a:t>
            </a:r>
            <a:r>
              <a:rPr lang="en-US" err="1"/>
              <a:t>với</a:t>
            </a:r>
            <a:r>
              <a:rPr lang="en-US"/>
              <a:t> </a:t>
            </a:r>
            <a:r>
              <a:rPr lang="en-US" err="1"/>
              <a:t>hiệu</a:t>
            </a:r>
            <a:r>
              <a:rPr lang="en-US"/>
              <a:t> </a:t>
            </a:r>
            <a:r>
              <a:rPr lang="en-US" err="1"/>
              <a:t>suất</a:t>
            </a:r>
            <a:r>
              <a:rPr lang="en-US"/>
              <a:t> </a:t>
            </a:r>
            <a:r>
              <a:rPr lang="en-US" err="1"/>
              <a:t>cao</a:t>
            </a:r>
            <a:r>
              <a:rPr lang="en-US"/>
              <a:t> </a:t>
            </a:r>
            <a:r>
              <a:rPr lang="en-US" err="1"/>
              <a:t>và</a:t>
            </a:r>
            <a:r>
              <a:rPr lang="en-US"/>
              <a:t> </a:t>
            </a:r>
            <a:r>
              <a:rPr lang="en-US" err="1"/>
              <a:t>trải</a:t>
            </a:r>
            <a:r>
              <a:rPr lang="en-US"/>
              <a:t> </a:t>
            </a:r>
            <a:r>
              <a:rPr lang="en-US" err="1"/>
              <a:t>nghiệm</a:t>
            </a:r>
            <a:r>
              <a:rPr lang="en-US"/>
              <a:t> </a:t>
            </a:r>
            <a:r>
              <a:rPr lang="en-US" err="1"/>
              <a:t>người</a:t>
            </a:r>
            <a:r>
              <a:rPr lang="en-US"/>
              <a:t> </a:t>
            </a:r>
            <a:r>
              <a:rPr lang="en-US" err="1"/>
              <a:t>dùng</a:t>
            </a:r>
            <a:r>
              <a:rPr lang="en-US"/>
              <a:t> </a:t>
            </a:r>
            <a:r>
              <a:rPr lang="en-US" err="1"/>
              <a:t>đáng</a:t>
            </a:r>
            <a:r>
              <a:rPr lang="en-US"/>
              <a:t> </a:t>
            </a:r>
            <a:r>
              <a:rPr lang="en-US" err="1"/>
              <a:t>chú</a:t>
            </a:r>
            <a:r>
              <a:rPr lang="en-US"/>
              <a:t> ý. </a:t>
            </a:r>
            <a:r>
              <a:rPr lang="en-US" err="1"/>
              <a:t>Điều</a:t>
            </a:r>
            <a:r>
              <a:rPr lang="en-US"/>
              <a:t> </a:t>
            </a:r>
            <a:r>
              <a:rPr lang="en-US" err="1"/>
              <a:t>này</a:t>
            </a:r>
            <a:r>
              <a:rPr lang="en-US"/>
              <a:t> </a:t>
            </a:r>
            <a:r>
              <a:rPr lang="en-US" err="1"/>
              <a:t>dựa</a:t>
            </a:r>
            <a:r>
              <a:rPr lang="en-US"/>
              <a:t> </a:t>
            </a:r>
            <a:r>
              <a:rPr lang="en-US" err="1"/>
              <a:t>trên</a:t>
            </a:r>
            <a:r>
              <a:rPr lang="en-US"/>
              <a:t> </a:t>
            </a:r>
            <a:r>
              <a:rPr lang="en-US" err="1"/>
              <a:t>khả</a:t>
            </a:r>
            <a:r>
              <a:rPr lang="en-US"/>
              <a:t> </a:t>
            </a:r>
            <a:r>
              <a:rPr lang="en-US" err="1"/>
              <a:t>năng</a:t>
            </a:r>
            <a:r>
              <a:rPr lang="en-US"/>
              <a:t> </a:t>
            </a:r>
            <a:r>
              <a:rPr lang="en-US" err="1"/>
              <a:t>của</a:t>
            </a:r>
            <a:r>
              <a:rPr lang="en-US"/>
              <a:t> Node.js </a:t>
            </a:r>
            <a:r>
              <a:rPr lang="en-US" err="1"/>
              <a:t>xử</a:t>
            </a:r>
            <a:r>
              <a:rPr lang="en-US"/>
              <a:t> </a:t>
            </a:r>
            <a:r>
              <a:rPr lang="en-US" err="1"/>
              <a:t>lý</a:t>
            </a:r>
            <a:r>
              <a:rPr lang="en-US"/>
              <a:t> </a:t>
            </a:r>
            <a:r>
              <a:rPr lang="en-US" err="1"/>
              <a:t>đa</a:t>
            </a:r>
            <a:r>
              <a:rPr lang="en-US"/>
              <a:t> </a:t>
            </a:r>
            <a:r>
              <a:rPr lang="en-US" err="1"/>
              <a:t>nhiệm</a:t>
            </a:r>
            <a:r>
              <a:rPr lang="en-US"/>
              <a:t> </a:t>
            </a:r>
            <a:r>
              <a:rPr lang="en-US" err="1"/>
              <a:t>và</a:t>
            </a:r>
            <a:r>
              <a:rPr lang="en-US"/>
              <a:t> </a:t>
            </a:r>
            <a:r>
              <a:rPr lang="en-US" err="1"/>
              <a:t>sự</a:t>
            </a:r>
            <a:r>
              <a:rPr lang="en-US"/>
              <a:t> </a:t>
            </a:r>
            <a:r>
              <a:rPr lang="en-US" err="1"/>
              <a:t>linh</a:t>
            </a:r>
            <a:r>
              <a:rPr lang="en-US"/>
              <a:t> </a:t>
            </a:r>
            <a:r>
              <a:rPr lang="en-US" err="1"/>
              <a:t>hoạt</a:t>
            </a:r>
            <a:r>
              <a:rPr lang="en-US"/>
              <a:t> </a:t>
            </a:r>
            <a:r>
              <a:rPr lang="en-US" err="1"/>
              <a:t>của</a:t>
            </a:r>
            <a:r>
              <a:rPr lang="en-US"/>
              <a:t> React.js </a:t>
            </a:r>
            <a:r>
              <a:rPr lang="en-US" err="1"/>
              <a:t>trong</a:t>
            </a:r>
            <a:r>
              <a:rPr lang="en-US"/>
              <a:t> </a:t>
            </a:r>
            <a:r>
              <a:rPr lang="en-US" err="1"/>
              <a:t>quản</a:t>
            </a:r>
            <a:r>
              <a:rPr lang="en-US"/>
              <a:t> </a:t>
            </a:r>
            <a:r>
              <a:rPr lang="en-US" err="1"/>
              <a:t>lý</a:t>
            </a:r>
            <a:r>
              <a:rPr lang="en-US"/>
              <a:t> </a:t>
            </a:r>
            <a:r>
              <a:rPr lang="en-US" err="1"/>
              <a:t>trạng</a:t>
            </a:r>
            <a:r>
              <a:rPr lang="en-US"/>
              <a:t> </a:t>
            </a:r>
            <a:r>
              <a:rPr lang="en-US" err="1"/>
              <a:t>thái</a:t>
            </a:r>
            <a:r>
              <a:rPr lang="en-US"/>
              <a:t>.</a:t>
            </a:r>
            <a:endParaRPr lang="vi-VN"/>
          </a:p>
        </p:txBody>
      </p:sp>
      <p:sp>
        <p:nvSpPr>
          <p:cNvPr id="10" name="Hộp Văn bản 9">
            <a:extLst>
              <a:ext uri="{FF2B5EF4-FFF2-40B4-BE49-F238E27FC236}">
                <a16:creationId xmlns:a16="http://schemas.microsoft.com/office/drawing/2014/main" id="{ED73C83A-1E0D-5611-5C87-DBC6405FF77C}"/>
              </a:ext>
            </a:extLst>
          </p:cNvPr>
          <p:cNvSpPr txBox="1"/>
          <p:nvPr/>
        </p:nvSpPr>
        <p:spPr>
          <a:xfrm>
            <a:off x="5582382" y="1920435"/>
            <a:ext cx="5611985" cy="677108"/>
          </a:xfrm>
          <a:prstGeom prst="rect">
            <a:avLst/>
          </a:prstGeom>
          <a:noFill/>
        </p:spPr>
        <p:txBody>
          <a:bodyPr wrap="square" rtlCol="0">
            <a:spAutoFit/>
          </a:bodyPr>
          <a:lstStyle/>
          <a:p>
            <a:pPr lvl="2" algn="just"/>
            <a:r>
              <a:rPr lang="en-US" sz="2000" b="1">
                <a:latin typeface="Times New Roman" panose="02020603050405020304" pitchFamily="18" charset="0"/>
                <a:ea typeface="Times New Roman" panose="02020603050405020304" pitchFamily="18" charset="0"/>
              </a:rPr>
              <a:t>3</a:t>
            </a:r>
            <a:r>
              <a:rPr lang="en-US" sz="2000" b="1">
                <a:effectLst/>
                <a:latin typeface="Times New Roman" panose="02020603050405020304" pitchFamily="18" charset="0"/>
                <a:ea typeface="Times New Roman" panose="02020603050405020304" pitchFamily="18" charset="0"/>
              </a:rPr>
              <a:t>.2 </a:t>
            </a:r>
            <a:r>
              <a:rPr lang="en-US" sz="2000" b="1" err="1">
                <a:latin typeface="Times New Roman" panose="02020603050405020304" pitchFamily="18" charset="0"/>
                <a:cs typeface="Times New Roman" panose="02020603050405020304" pitchFamily="18" charset="0"/>
              </a:rPr>
              <a:t>Phát</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triển</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và</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kiểm</a:t>
            </a:r>
            <a:r>
              <a:rPr lang="en-US" sz="2000" b="1">
                <a:latin typeface="Times New Roman" panose="02020603050405020304" pitchFamily="18" charset="0"/>
                <a:cs typeface="Times New Roman" panose="02020603050405020304" pitchFamily="18" charset="0"/>
              </a:rPr>
              <a:t> </a:t>
            </a:r>
            <a:r>
              <a:rPr lang="en-US" sz="2000" b="1" err="1">
                <a:latin typeface="Times New Roman" panose="02020603050405020304" pitchFamily="18" charset="0"/>
                <a:cs typeface="Times New Roman" panose="02020603050405020304" pitchFamily="18" charset="0"/>
              </a:rPr>
              <a:t>thử</a:t>
            </a:r>
            <a:endParaRPr lang="vi-VN" sz="2000" b="1">
              <a:latin typeface="Times New Roman" panose="02020603050405020304" pitchFamily="18" charset="0"/>
              <a:cs typeface="Times New Roman" panose="02020603050405020304" pitchFamily="18" charset="0"/>
            </a:endParaRPr>
          </a:p>
          <a:p>
            <a:endParaRPr lang="vi-VN"/>
          </a:p>
        </p:txBody>
      </p:sp>
      <p:sp>
        <p:nvSpPr>
          <p:cNvPr id="11" name="Hộp Văn bản 10">
            <a:extLst>
              <a:ext uri="{FF2B5EF4-FFF2-40B4-BE49-F238E27FC236}">
                <a16:creationId xmlns:a16="http://schemas.microsoft.com/office/drawing/2014/main" id="{35179F2C-31A5-EF15-BC4F-7D6278384884}"/>
              </a:ext>
            </a:extLst>
          </p:cNvPr>
          <p:cNvSpPr txBox="1"/>
          <p:nvPr/>
        </p:nvSpPr>
        <p:spPr>
          <a:xfrm>
            <a:off x="6573573" y="2421316"/>
            <a:ext cx="4419601" cy="1477328"/>
          </a:xfrm>
          <a:prstGeom prst="rect">
            <a:avLst/>
          </a:prstGeom>
          <a:noFill/>
        </p:spPr>
        <p:txBody>
          <a:bodyPr wrap="square" rtlCol="0">
            <a:spAutoFit/>
          </a:bodyPr>
          <a:lstStyle/>
          <a:p>
            <a:pPr algn="just"/>
            <a:r>
              <a:rPr lang="en-US" err="1"/>
              <a:t>Phương</a:t>
            </a:r>
            <a:r>
              <a:rPr lang="en-US"/>
              <a:t> </a:t>
            </a:r>
            <a:r>
              <a:rPr lang="en-US" err="1"/>
              <a:t>pháp</a:t>
            </a:r>
            <a:r>
              <a:rPr lang="en-US"/>
              <a:t> </a:t>
            </a:r>
            <a:r>
              <a:rPr lang="en-US" err="1"/>
              <a:t>nghiên</a:t>
            </a:r>
            <a:r>
              <a:rPr lang="en-US"/>
              <a:t> </a:t>
            </a:r>
            <a:r>
              <a:rPr lang="en-US" err="1"/>
              <a:t>cứu</a:t>
            </a:r>
            <a:r>
              <a:rPr lang="en-US"/>
              <a:t> </a:t>
            </a:r>
            <a:r>
              <a:rPr lang="en-US" err="1"/>
              <a:t>sẽ</a:t>
            </a:r>
            <a:r>
              <a:rPr lang="en-US"/>
              <a:t> </a:t>
            </a:r>
            <a:r>
              <a:rPr lang="en-US" err="1"/>
              <a:t>áp</a:t>
            </a:r>
            <a:r>
              <a:rPr lang="en-US"/>
              <a:t> </a:t>
            </a:r>
            <a:r>
              <a:rPr lang="en-US" err="1"/>
              <a:t>dụng</a:t>
            </a:r>
            <a:r>
              <a:rPr lang="en-US"/>
              <a:t> </a:t>
            </a:r>
            <a:r>
              <a:rPr lang="en-US" err="1"/>
              <a:t>tích</a:t>
            </a:r>
            <a:r>
              <a:rPr lang="en-US"/>
              <a:t> </a:t>
            </a:r>
            <a:r>
              <a:rPr lang="en-US" err="1"/>
              <a:t>hợp</a:t>
            </a:r>
            <a:r>
              <a:rPr lang="en-US"/>
              <a:t> </a:t>
            </a:r>
            <a:r>
              <a:rPr lang="en-US" err="1"/>
              <a:t>liên</a:t>
            </a:r>
            <a:r>
              <a:rPr lang="en-US"/>
              <a:t> </a:t>
            </a:r>
            <a:r>
              <a:rPr lang="en-US" err="1"/>
              <a:t>tục</a:t>
            </a:r>
            <a:r>
              <a:rPr lang="en-US"/>
              <a:t> </a:t>
            </a:r>
            <a:r>
              <a:rPr lang="en-US" err="1"/>
              <a:t>để</a:t>
            </a:r>
            <a:r>
              <a:rPr lang="en-US"/>
              <a:t> </a:t>
            </a:r>
            <a:r>
              <a:rPr lang="en-US" err="1"/>
              <a:t>đảm</a:t>
            </a:r>
            <a:r>
              <a:rPr lang="en-US"/>
              <a:t> </a:t>
            </a:r>
            <a:r>
              <a:rPr lang="en-US" err="1"/>
              <a:t>bảo</a:t>
            </a:r>
            <a:r>
              <a:rPr lang="en-US"/>
              <a:t> </a:t>
            </a:r>
            <a:r>
              <a:rPr lang="en-US" err="1"/>
              <a:t>sự</a:t>
            </a:r>
            <a:r>
              <a:rPr lang="en-US"/>
              <a:t> </a:t>
            </a:r>
            <a:r>
              <a:rPr lang="en-US" err="1"/>
              <a:t>linh</a:t>
            </a:r>
            <a:r>
              <a:rPr lang="en-US"/>
              <a:t> </a:t>
            </a:r>
            <a:r>
              <a:rPr lang="en-US" err="1"/>
              <a:t>hoạt</a:t>
            </a:r>
            <a:r>
              <a:rPr lang="en-US"/>
              <a:t> </a:t>
            </a:r>
            <a:r>
              <a:rPr lang="en-US" err="1"/>
              <a:t>trong</a:t>
            </a:r>
            <a:r>
              <a:rPr lang="en-US"/>
              <a:t> </a:t>
            </a:r>
            <a:r>
              <a:rPr lang="en-US" err="1"/>
              <a:t>quá</a:t>
            </a:r>
            <a:r>
              <a:rPr lang="en-US"/>
              <a:t> </a:t>
            </a:r>
            <a:r>
              <a:rPr lang="en-US" err="1"/>
              <a:t>trình</a:t>
            </a:r>
            <a:r>
              <a:rPr lang="en-US"/>
              <a:t> </a:t>
            </a:r>
            <a:r>
              <a:rPr lang="en-US" err="1"/>
              <a:t>phát</a:t>
            </a:r>
            <a:r>
              <a:rPr lang="en-US"/>
              <a:t> </a:t>
            </a:r>
            <a:r>
              <a:rPr lang="en-US" err="1"/>
              <a:t>triển</a:t>
            </a:r>
            <a:r>
              <a:rPr lang="en-US"/>
              <a:t> </a:t>
            </a:r>
            <a:r>
              <a:rPr lang="en-US" err="1"/>
              <a:t>và</a:t>
            </a:r>
            <a:r>
              <a:rPr lang="en-US"/>
              <a:t> </a:t>
            </a:r>
            <a:r>
              <a:rPr lang="en-US" err="1"/>
              <a:t>kiểm</a:t>
            </a:r>
            <a:r>
              <a:rPr lang="en-US"/>
              <a:t> </a:t>
            </a:r>
            <a:r>
              <a:rPr lang="en-US" err="1"/>
              <a:t>thử</a:t>
            </a:r>
            <a:r>
              <a:rPr lang="en-US"/>
              <a:t> </a:t>
            </a:r>
            <a:r>
              <a:rPr lang="en-US" err="1"/>
              <a:t>hiệu</a:t>
            </a:r>
            <a:r>
              <a:rPr lang="en-US"/>
              <a:t> </a:t>
            </a:r>
            <a:r>
              <a:rPr lang="en-US" err="1"/>
              <a:t>suất</a:t>
            </a:r>
            <a:r>
              <a:rPr lang="en-US"/>
              <a:t> </a:t>
            </a:r>
            <a:r>
              <a:rPr lang="en-US" err="1"/>
              <a:t>để</a:t>
            </a:r>
            <a:r>
              <a:rPr lang="en-US"/>
              <a:t> </a:t>
            </a:r>
            <a:r>
              <a:rPr lang="en-US" err="1"/>
              <a:t>đánh</a:t>
            </a:r>
            <a:r>
              <a:rPr lang="en-US"/>
              <a:t> </a:t>
            </a:r>
            <a:r>
              <a:rPr lang="en-US" err="1"/>
              <a:t>giá</a:t>
            </a:r>
            <a:r>
              <a:rPr lang="en-US"/>
              <a:t> </a:t>
            </a:r>
            <a:r>
              <a:rPr lang="en-US" err="1"/>
              <a:t>khả</a:t>
            </a:r>
            <a:r>
              <a:rPr lang="en-US"/>
              <a:t> </a:t>
            </a:r>
            <a:r>
              <a:rPr lang="en-US" err="1"/>
              <a:t>năng</a:t>
            </a:r>
            <a:r>
              <a:rPr lang="en-US"/>
              <a:t> </a:t>
            </a:r>
            <a:r>
              <a:rPr lang="en-US" err="1"/>
              <a:t>chịu</a:t>
            </a:r>
            <a:r>
              <a:rPr lang="en-US"/>
              <a:t> </a:t>
            </a:r>
            <a:r>
              <a:rPr lang="en-US" err="1"/>
              <a:t>tải</a:t>
            </a:r>
            <a:r>
              <a:rPr lang="en-US"/>
              <a:t> </a:t>
            </a:r>
            <a:r>
              <a:rPr lang="en-US" err="1"/>
              <a:t>và</a:t>
            </a:r>
            <a:r>
              <a:rPr lang="en-US"/>
              <a:t> </a:t>
            </a:r>
            <a:r>
              <a:rPr lang="en-US" err="1"/>
              <a:t>ổn</a:t>
            </a:r>
            <a:r>
              <a:rPr lang="en-US"/>
              <a:t> </a:t>
            </a:r>
            <a:r>
              <a:rPr lang="en-US" err="1"/>
              <a:t>định</a:t>
            </a:r>
            <a:r>
              <a:rPr lang="en-US"/>
              <a:t> </a:t>
            </a:r>
            <a:r>
              <a:rPr lang="en-US" err="1"/>
              <a:t>của</a:t>
            </a:r>
            <a:r>
              <a:rPr lang="en-US"/>
              <a:t> </a:t>
            </a:r>
            <a:r>
              <a:rPr lang="en-US" err="1"/>
              <a:t>hệ</a:t>
            </a:r>
            <a:r>
              <a:rPr lang="en-US"/>
              <a:t> </a:t>
            </a:r>
            <a:r>
              <a:rPr lang="en-US" err="1"/>
              <a:t>thống</a:t>
            </a:r>
            <a:r>
              <a:rPr lang="en-US"/>
              <a:t> </a:t>
            </a:r>
            <a:r>
              <a:rPr lang="en-US" err="1"/>
              <a:t>trong</a:t>
            </a:r>
            <a:r>
              <a:rPr lang="en-US"/>
              <a:t> </a:t>
            </a:r>
            <a:r>
              <a:rPr lang="en-US" err="1"/>
              <a:t>môi</a:t>
            </a:r>
            <a:r>
              <a:rPr lang="en-US"/>
              <a:t> </a:t>
            </a:r>
            <a:r>
              <a:rPr lang="en-US" err="1"/>
              <a:t>trường</a:t>
            </a:r>
            <a:r>
              <a:rPr lang="en-US"/>
              <a:t> </a:t>
            </a:r>
            <a:r>
              <a:rPr lang="en-US" err="1"/>
              <a:t>thực</a:t>
            </a:r>
            <a:r>
              <a:rPr lang="en-US"/>
              <a:t> </a:t>
            </a:r>
            <a:r>
              <a:rPr lang="en-US" err="1"/>
              <a:t>tế</a:t>
            </a:r>
            <a:r>
              <a:rPr lang="en-US"/>
              <a:t>.</a:t>
            </a:r>
            <a:endParaRPr lang="vi-VN"/>
          </a:p>
        </p:txBody>
      </p:sp>
    </p:spTree>
    <p:extLst>
      <p:ext uri="{BB962C8B-B14F-4D97-AF65-F5344CB8AC3E}">
        <p14:creationId xmlns:p14="http://schemas.microsoft.com/office/powerpoint/2010/main" val="2208987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1000"/>
                                        <p:tgtEl>
                                          <p:spTgt spid="10"/>
                                        </p:tgtEl>
                                      </p:cBhvr>
                                    </p:animEffect>
                                    <p:anim calcmode="lin" valueType="num">
                                      <p:cBhvr>
                                        <p:cTn id="25" dur="1000" fill="hold"/>
                                        <p:tgtEl>
                                          <p:spTgt spid="10"/>
                                        </p:tgtEl>
                                        <p:attrNameLst>
                                          <p:attrName>ppt_x</p:attrName>
                                        </p:attrNameLst>
                                      </p:cBhvr>
                                      <p:tavLst>
                                        <p:tav tm="0">
                                          <p:val>
                                            <p:strVal val="#ppt_x"/>
                                          </p:val>
                                        </p:tav>
                                        <p:tav tm="100000">
                                          <p:val>
                                            <p:strVal val="#ppt_x"/>
                                          </p:val>
                                        </p:tav>
                                      </p:tavLst>
                                    </p:anim>
                                    <p:anim calcmode="lin" valueType="num">
                                      <p:cBhvr>
                                        <p:cTn id="2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P spid="7" grpId="0"/>
      <p:bldP spid="10" grpId="0"/>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22A6E27-1CE2-413A-A57B-3B117746E3D0}"/>
              </a:ext>
            </a:extLst>
          </p:cNvPr>
          <p:cNvSpPr>
            <a:spLocks noGrp="1"/>
          </p:cNvSpPr>
          <p:nvPr>
            <p:ph type="ctrTitle"/>
          </p:nvPr>
        </p:nvSpPr>
        <p:spPr>
          <a:xfrm>
            <a:off x="1524000" y="690920"/>
            <a:ext cx="9144000" cy="477837"/>
          </a:xfrm>
        </p:spPr>
        <p:txBody>
          <a:bodyPr>
            <a:noAutofit/>
          </a:bodyPr>
          <a:lstStyle/>
          <a:p>
            <a:r>
              <a:rPr lang="en-US" sz="3200" b="1">
                <a:latin typeface="Times New Roman" panose="02020603050405020304" pitchFamily="18" charset="0"/>
                <a:cs typeface="Times New Roman" panose="02020603050405020304" pitchFamily="18" charset="0"/>
              </a:rPr>
              <a:t>CHƯƠNG 3: HIỆN THỰC HÓA NGHIÊN CỨU</a:t>
            </a:r>
            <a:endParaRPr lang="vi-VN" sz="3200" b="1">
              <a:latin typeface="Times New Roman" panose="02020603050405020304" pitchFamily="18" charset="0"/>
              <a:cs typeface="Times New Roman" panose="02020603050405020304" pitchFamily="18" charset="0"/>
            </a:endParaRPr>
          </a:p>
        </p:txBody>
      </p:sp>
      <p:sp>
        <p:nvSpPr>
          <p:cNvPr id="3" name="Tiêu đề phụ 2">
            <a:extLst>
              <a:ext uri="{FF2B5EF4-FFF2-40B4-BE49-F238E27FC236}">
                <a16:creationId xmlns:a16="http://schemas.microsoft.com/office/drawing/2014/main" id="{328F48C6-5478-877A-6E77-92E98E072079}"/>
              </a:ext>
            </a:extLst>
          </p:cNvPr>
          <p:cNvSpPr>
            <a:spLocks noGrp="1"/>
          </p:cNvSpPr>
          <p:nvPr>
            <p:ph type="subTitle" idx="1"/>
          </p:nvPr>
        </p:nvSpPr>
        <p:spPr>
          <a:xfrm>
            <a:off x="829631" y="1482602"/>
            <a:ext cx="8320808" cy="573109"/>
          </a:xfrm>
        </p:spPr>
        <p:txBody>
          <a:bodyPr>
            <a:normAutofit/>
          </a:bodyPr>
          <a:lstStyle/>
          <a:p>
            <a:pPr lvl="1" algn="just"/>
            <a:r>
              <a:rPr lang="en-US" sz="2800" b="1">
                <a:latin typeface="Times New Roman" panose="02020603050405020304" pitchFamily="18" charset="0"/>
                <a:cs typeface="Times New Roman" panose="02020603050405020304" pitchFamily="18" charset="0"/>
              </a:rPr>
              <a:t>1. </a:t>
            </a:r>
            <a:r>
              <a:rPr lang="en-US" sz="2800" b="1" err="1">
                <a:latin typeface="Times New Roman" panose="02020603050405020304" pitchFamily="18" charset="0"/>
                <a:cs typeface="Times New Roman" panose="02020603050405020304" pitchFamily="18" charset="0"/>
              </a:rPr>
              <a:t>Phân</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tích</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và</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thiết</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kế</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dữ</a:t>
            </a:r>
            <a:r>
              <a:rPr lang="en-US" sz="2800" b="1">
                <a:latin typeface="Times New Roman" panose="02020603050405020304" pitchFamily="18" charset="0"/>
                <a:cs typeface="Times New Roman" panose="02020603050405020304" pitchFamily="18" charset="0"/>
              </a:rPr>
              <a:t> </a:t>
            </a:r>
            <a:r>
              <a:rPr lang="en-US" sz="2800" b="1" err="1">
                <a:latin typeface="Times New Roman" panose="02020603050405020304" pitchFamily="18" charset="0"/>
                <a:cs typeface="Times New Roman" panose="02020603050405020304" pitchFamily="18" charset="0"/>
              </a:rPr>
              <a:t>liệu</a:t>
            </a:r>
            <a:endParaRPr lang="vi-VN" sz="2800"/>
          </a:p>
        </p:txBody>
      </p:sp>
      <p:sp>
        <p:nvSpPr>
          <p:cNvPr id="7" name="Hộp Văn bản 6">
            <a:extLst>
              <a:ext uri="{FF2B5EF4-FFF2-40B4-BE49-F238E27FC236}">
                <a16:creationId xmlns:a16="http://schemas.microsoft.com/office/drawing/2014/main" id="{58BBB235-8C4D-EE6C-448B-A993A6A1BA7B}"/>
              </a:ext>
            </a:extLst>
          </p:cNvPr>
          <p:cNvSpPr txBox="1"/>
          <p:nvPr/>
        </p:nvSpPr>
        <p:spPr>
          <a:xfrm>
            <a:off x="1105078" y="2055711"/>
            <a:ext cx="4419601" cy="369332"/>
          </a:xfrm>
          <a:prstGeom prst="rect">
            <a:avLst/>
          </a:prstGeom>
          <a:noFill/>
        </p:spPr>
        <p:txBody>
          <a:bodyPr wrap="square" rtlCol="0">
            <a:spAutoFit/>
          </a:bodyPr>
          <a:lstStyle/>
          <a:p>
            <a:pPr algn="just"/>
            <a:r>
              <a:rPr lang="en-US" err="1"/>
              <a:t>Thiết</a:t>
            </a:r>
            <a:r>
              <a:rPr lang="en-US"/>
              <a:t> </a:t>
            </a:r>
            <a:r>
              <a:rPr lang="en-US" err="1"/>
              <a:t>kế</a:t>
            </a:r>
            <a:r>
              <a:rPr lang="en-US"/>
              <a:t> </a:t>
            </a:r>
            <a:r>
              <a:rPr lang="en-US" err="1"/>
              <a:t>lược</a:t>
            </a:r>
            <a:r>
              <a:rPr lang="en-US"/>
              <a:t> </a:t>
            </a:r>
            <a:r>
              <a:rPr lang="en-US" err="1"/>
              <a:t>đồ</a:t>
            </a:r>
            <a:r>
              <a:rPr lang="en-US"/>
              <a:t> </a:t>
            </a:r>
            <a:r>
              <a:rPr lang="en-US" err="1"/>
              <a:t>cơ</a:t>
            </a:r>
            <a:r>
              <a:rPr lang="en-US"/>
              <a:t> </a:t>
            </a:r>
            <a:r>
              <a:rPr lang="en-US" err="1"/>
              <a:t>sở</a:t>
            </a:r>
            <a:r>
              <a:rPr lang="en-US"/>
              <a:t> </a:t>
            </a:r>
            <a:r>
              <a:rPr lang="en-US" err="1"/>
              <a:t>dữ</a:t>
            </a:r>
            <a:r>
              <a:rPr lang="en-US"/>
              <a:t> </a:t>
            </a:r>
            <a:r>
              <a:rPr lang="en-US" err="1"/>
              <a:t>liệu</a:t>
            </a:r>
            <a:r>
              <a:rPr lang="en-US"/>
              <a:t> </a:t>
            </a:r>
            <a:r>
              <a:rPr lang="en-US" err="1"/>
              <a:t>cho</a:t>
            </a:r>
            <a:r>
              <a:rPr lang="en-US"/>
              <a:t> </a:t>
            </a:r>
            <a:r>
              <a:rPr lang="en-US" err="1"/>
              <a:t>dự</a:t>
            </a:r>
            <a:r>
              <a:rPr lang="en-US"/>
              <a:t> </a:t>
            </a:r>
            <a:r>
              <a:rPr lang="en-US" err="1"/>
              <a:t>án</a:t>
            </a:r>
            <a:endParaRPr lang="vi-VN"/>
          </a:p>
        </p:txBody>
      </p:sp>
      <p:sp>
        <p:nvSpPr>
          <p:cNvPr id="11" name="Hộp Văn bản 10">
            <a:extLst>
              <a:ext uri="{FF2B5EF4-FFF2-40B4-BE49-F238E27FC236}">
                <a16:creationId xmlns:a16="http://schemas.microsoft.com/office/drawing/2014/main" id="{35179F2C-31A5-EF15-BC4F-7D6278384884}"/>
              </a:ext>
            </a:extLst>
          </p:cNvPr>
          <p:cNvSpPr txBox="1"/>
          <p:nvPr/>
        </p:nvSpPr>
        <p:spPr>
          <a:xfrm>
            <a:off x="6400800" y="2055711"/>
            <a:ext cx="4419601" cy="369332"/>
          </a:xfrm>
          <a:prstGeom prst="rect">
            <a:avLst/>
          </a:prstGeom>
          <a:noFill/>
        </p:spPr>
        <p:txBody>
          <a:bodyPr wrap="square" rtlCol="0">
            <a:spAutoFit/>
          </a:bodyPr>
          <a:lstStyle/>
          <a:p>
            <a:pPr algn="just"/>
            <a:r>
              <a:rPr lang="en-US"/>
              <a:t> </a:t>
            </a:r>
            <a:r>
              <a:rPr lang="en-US" err="1"/>
              <a:t>Thiết</a:t>
            </a:r>
            <a:r>
              <a:rPr lang="en-US"/>
              <a:t> </a:t>
            </a:r>
            <a:r>
              <a:rPr lang="en-US" err="1"/>
              <a:t>kế</a:t>
            </a:r>
            <a:r>
              <a:rPr lang="en-US"/>
              <a:t> database </a:t>
            </a:r>
            <a:r>
              <a:rPr lang="en-US" err="1"/>
              <a:t>cho</a:t>
            </a:r>
            <a:r>
              <a:rPr lang="en-US"/>
              <a:t> </a:t>
            </a:r>
            <a:r>
              <a:rPr lang="en-US" err="1"/>
              <a:t>dự</a:t>
            </a:r>
            <a:r>
              <a:rPr lang="en-US"/>
              <a:t> </a:t>
            </a:r>
            <a:r>
              <a:rPr lang="en-US" err="1"/>
              <a:t>án</a:t>
            </a:r>
            <a:endParaRPr lang="vi-VN"/>
          </a:p>
        </p:txBody>
      </p:sp>
      <p:pic>
        <p:nvPicPr>
          <p:cNvPr id="4" name="Picture 2">
            <a:extLst>
              <a:ext uri="{FF2B5EF4-FFF2-40B4-BE49-F238E27FC236}">
                <a16:creationId xmlns:a16="http://schemas.microsoft.com/office/drawing/2014/main" id="{E02ABDEE-87DF-4487-8433-590A60F626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00800" y="2516372"/>
            <a:ext cx="5365294" cy="287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8">
            <a:extLst>
              <a:ext uri="{FF2B5EF4-FFF2-40B4-BE49-F238E27FC236}">
                <a16:creationId xmlns:a16="http://schemas.microsoft.com/office/drawing/2014/main" id="{BF9757F9-AE62-4B9A-A499-F133841E3C5D}"/>
              </a:ext>
            </a:extLst>
          </p:cNvPr>
          <p:cNvPicPr/>
          <p:nvPr/>
        </p:nvPicPr>
        <p:blipFill>
          <a:blip r:embed="rId3"/>
          <a:stretch>
            <a:fillRect/>
          </a:stretch>
        </p:blipFill>
        <p:spPr>
          <a:xfrm>
            <a:off x="449123" y="2516372"/>
            <a:ext cx="5731510" cy="2569210"/>
          </a:xfrm>
          <a:prstGeom prst="rect">
            <a:avLst/>
          </a:prstGeom>
        </p:spPr>
      </p:pic>
    </p:spTree>
    <p:extLst>
      <p:ext uri="{BB962C8B-B14F-4D97-AF65-F5344CB8AC3E}">
        <p14:creationId xmlns:p14="http://schemas.microsoft.com/office/powerpoint/2010/main" val="1465642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circle(in)">
                                      <p:cBhvr>
                                        <p:cTn id="17" dur="20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1" fill="hold">
                                          <p:stCondLst>
                                            <p:cond delay="0"/>
                                          </p:stCondLst>
                                        </p:cTn>
                                        <p:tgtEl>
                                          <p:spTgt spid="11">
                                            <p:txEl>
                                              <p:pRg st="0" end="0"/>
                                            </p:txEl>
                                          </p:spTgt>
                                        </p:tgtEl>
                                        <p:attrNameLst>
                                          <p:attrName>style.visibility</p:attrName>
                                        </p:attrNameLst>
                                      </p:cBhvr>
                                      <p:to>
                                        <p:strVal val="visible"/>
                                      </p:to>
                                    </p:set>
                                    <p:animEffect transition="in" filter="circle(in)">
                                      <p:cBhvr>
                                        <p:cTn id="22" dur="20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7"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162</TotalTime>
  <Words>1916</Words>
  <Application>Microsoft Office PowerPoint</Application>
  <PresentationFormat>Widescreen</PresentationFormat>
  <Paragraphs>103</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Calibri Light</vt:lpstr>
      <vt:lpstr>Times New Roman</vt:lpstr>
      <vt:lpstr>Office Theme</vt:lpstr>
      <vt:lpstr>THỰC TẬP ĐỒ ÁN CƠ SỞ NGÀNH  HỌC KỲ 1, NĂM HỌC 2023-2024</vt:lpstr>
      <vt:lpstr>CHƯƠNG 1: TỔNG QUAN</vt:lpstr>
      <vt:lpstr>CHƯƠNG 1: TỔNG QUAN</vt:lpstr>
      <vt:lpstr>CHƯƠNG 2: NGHIÊN CỨU LÝ THUYẾT</vt:lpstr>
      <vt:lpstr>CHƯƠNG 2: NGHIÊN CỨU LÝ THUYẾT</vt:lpstr>
      <vt:lpstr>CHƯƠNG 2: NGHIÊN CỨU LÝ THUYẾT</vt:lpstr>
      <vt:lpstr>CHƯƠNG 2: NGHIÊN CỨU LÝ THUYẾT</vt:lpstr>
      <vt:lpstr>CHƯƠNG 2: NGHIÊN CỨU LÝ THUYẾT</vt:lpstr>
      <vt:lpstr>CHƯƠNG 3: HIỆN THỰC HÓA NGHIÊN CỨU</vt:lpstr>
      <vt:lpstr>CHƯƠNG 3: HIỆN THỰC HÓA NGHIÊN CỨU</vt:lpstr>
      <vt:lpstr>CHƯƠNG 3: HIỆN THỰC HÓA NGHIÊN CỨU</vt:lpstr>
      <vt:lpstr>CHƯƠNG 3: HIỆN THỰC HÓA NGHIÊN CỨU</vt:lpstr>
      <vt:lpstr>CHƯƠNG 3: HIỆN THỰC HÓA NGHIÊN CỨU</vt:lpstr>
      <vt:lpstr>CHƯƠNG 4: KẾT QUẢ NGHIÊN CỨU</vt:lpstr>
      <vt:lpstr>CHƯƠNG 4: KẾT QUẢ NGHIÊN CỨU</vt:lpstr>
      <vt:lpstr>CHƯƠNG 4: KẾT QUẢ NGHIÊN CỨU</vt:lpstr>
      <vt:lpstr>CHƯƠNG 4: KẾT QUẢ NGHIÊN CỨU</vt:lpstr>
      <vt:lpstr>CHƯƠNG 4: KẾT QUẢ NGHIÊN CỨU</vt:lpstr>
      <vt:lpstr>CHƯƠNG 5: KẾT LUẬN VÀ HƯỚNG PHÁT TRIỂN</vt:lpstr>
      <vt:lpstr>CHƯƠNG 5: KẾT LUẬN VÀ HƯỚNG PHÁT TRIỂN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THỰC TẬP ĐỒ ÁN CƠ SỞ NGÀNH  HỌC KỲ 1, NĂM HỌC 2023-2024</dc:title>
  <dc:creator>Nguyễn Thành</dc:creator>
  <cp:lastModifiedBy>Nguyễn Lâm Quốc Bảo</cp:lastModifiedBy>
  <cp:revision>30</cp:revision>
  <dcterms:created xsi:type="dcterms:W3CDTF">2023-12-24T13:36:32Z</dcterms:created>
  <dcterms:modified xsi:type="dcterms:W3CDTF">2023-12-26T11:38:43Z</dcterms:modified>
</cp:coreProperties>
</file>

<file path=docProps/thumbnail.jpeg>
</file>